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6"/>
  </p:notesMasterIdLst>
  <p:sldIdLst>
    <p:sldId id="256" r:id="rId2"/>
    <p:sldId id="259" r:id="rId3"/>
    <p:sldId id="296" r:id="rId4"/>
    <p:sldId id="305" r:id="rId5"/>
    <p:sldId id="331" r:id="rId6"/>
    <p:sldId id="300" r:id="rId7"/>
    <p:sldId id="330" r:id="rId8"/>
    <p:sldId id="332" r:id="rId9"/>
    <p:sldId id="261" r:id="rId10"/>
    <p:sldId id="338" r:id="rId11"/>
    <p:sldId id="361" r:id="rId12"/>
    <p:sldId id="360" r:id="rId13"/>
    <p:sldId id="369" r:id="rId14"/>
    <p:sldId id="364" r:id="rId15"/>
    <p:sldId id="365" r:id="rId16"/>
    <p:sldId id="366" r:id="rId17"/>
    <p:sldId id="367" r:id="rId18"/>
    <p:sldId id="368" r:id="rId19"/>
    <p:sldId id="355" r:id="rId20"/>
    <p:sldId id="356" r:id="rId21"/>
    <p:sldId id="348" r:id="rId22"/>
    <p:sldId id="349" r:id="rId23"/>
    <p:sldId id="276" r:id="rId24"/>
    <p:sldId id="370" r:id="rId25"/>
    <p:sldId id="350" r:id="rId26"/>
    <p:sldId id="345" r:id="rId27"/>
    <p:sldId id="371" r:id="rId28"/>
    <p:sldId id="351" r:id="rId29"/>
    <p:sldId id="306" r:id="rId30"/>
    <p:sldId id="303" r:id="rId31"/>
    <p:sldId id="359" r:id="rId32"/>
    <p:sldId id="353" r:id="rId33"/>
    <p:sldId id="354" r:id="rId34"/>
    <p:sldId id="328"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256"/>
          </p14:sldIdLst>
        </p14:section>
        <p14:section name="本文" id="{FACCB9E6-93CC-4974-8C68-D507726A6E5D}">
          <p14:sldIdLst>
            <p14:sldId id="259"/>
            <p14:sldId id="296"/>
            <p14:sldId id="305"/>
            <p14:sldId id="331"/>
            <p14:sldId id="300"/>
            <p14:sldId id="330"/>
            <p14:sldId id="332"/>
            <p14:sldId id="261"/>
            <p14:sldId id="338"/>
            <p14:sldId id="361"/>
            <p14:sldId id="360"/>
            <p14:sldId id="369"/>
            <p14:sldId id="364"/>
            <p14:sldId id="365"/>
            <p14:sldId id="366"/>
            <p14:sldId id="367"/>
            <p14:sldId id="368"/>
            <p14:sldId id="355"/>
            <p14:sldId id="356"/>
            <p14:sldId id="348"/>
            <p14:sldId id="349"/>
            <p14:sldId id="276"/>
            <p14:sldId id="370"/>
            <p14:sldId id="350"/>
            <p14:sldId id="345"/>
            <p14:sldId id="371"/>
            <p14:sldId id="351"/>
            <p14:sldId id="306"/>
            <p14:sldId id="303"/>
            <p14:sldId id="359"/>
            <p14:sldId id="353"/>
            <p14:sldId id="354"/>
            <p14:sldId id="3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建翔" initials="中村" lastIdx="1" clrIdx="0">
    <p:extLst>
      <p:ext uri="{19B8F6BF-5375-455C-9EA6-DF929625EA0E}">
        <p15:presenceInfo xmlns:p15="http://schemas.microsoft.com/office/powerpoint/2012/main" userId="8299eb77c94a9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40" autoAdjust="0"/>
    <p:restoredTop sz="94660"/>
  </p:normalViewPr>
  <p:slideViewPr>
    <p:cSldViewPr snapToGrid="0">
      <p:cViewPr varScale="1">
        <p:scale>
          <a:sx n="81" d="100"/>
          <a:sy n="81" d="100"/>
        </p:scale>
        <p:origin x="33" y="2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2021/12/24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8</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12</a:t>
            </a:fld>
            <a:endParaRPr kumimoji="1" lang="ja-JP" altLang="en-US"/>
          </a:p>
        </p:txBody>
      </p:sp>
    </p:spTree>
    <p:extLst>
      <p:ext uri="{BB962C8B-B14F-4D97-AF65-F5344CB8AC3E}">
        <p14:creationId xmlns:p14="http://schemas.microsoft.com/office/powerpoint/2010/main" val="2351164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13</a:t>
            </a:fld>
            <a:endParaRPr kumimoji="1" lang="ja-JP" altLang="en-US"/>
          </a:p>
        </p:txBody>
      </p:sp>
    </p:spTree>
    <p:extLst>
      <p:ext uri="{BB962C8B-B14F-4D97-AF65-F5344CB8AC3E}">
        <p14:creationId xmlns:p14="http://schemas.microsoft.com/office/powerpoint/2010/main" val="255177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30</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31</a:t>
            </a:fld>
            <a:endParaRPr kumimoji="1" lang="ja-JP" altLang="en-US"/>
          </a:p>
        </p:txBody>
      </p:sp>
    </p:spTree>
    <p:extLst>
      <p:ext uri="{BB962C8B-B14F-4D97-AF65-F5344CB8AC3E}">
        <p14:creationId xmlns:p14="http://schemas.microsoft.com/office/powerpoint/2010/main" val="398909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116135"/>
          </a:xfrm>
        </p:spPr>
        <p:txBody>
          <a:bodyPr anchor="b">
            <a:normAutofit/>
          </a:bodyPr>
          <a:lstStyle>
            <a:lvl1pPr algn="ctr">
              <a:defRPr sz="4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11600"/>
            <a:ext cx="6858000" cy="13462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cxnSp>
        <p:nvCxnSpPr>
          <p:cNvPr id="9" name="直線コネクタ 8">
            <a:extLst>
              <a:ext uri="{FF2B5EF4-FFF2-40B4-BE49-F238E27FC236}">
                <a16:creationId xmlns:a16="http://schemas.microsoft.com/office/drawing/2014/main" id="{9347E5ED-FA1D-4126-A6CD-BC1869EC4AD4}"/>
              </a:ext>
            </a:extLst>
          </p:cNvPr>
          <p:cNvCxnSpPr>
            <a:cxnSpLocks/>
          </p:cNvCxnSpPr>
          <p:nvPr userDrawn="1"/>
        </p:nvCxnSpPr>
        <p:spPr>
          <a:xfrm>
            <a:off x="0" y="3522622"/>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92" y="805776"/>
            <a:ext cx="8626416" cy="5371187"/>
          </a:xfrm>
        </p:spPr>
        <p:txBody>
          <a:bodyPr/>
          <a:lstStyle>
            <a:lvl1pPr marL="228600" indent="-228600">
              <a:buClr>
                <a:schemeClr val="accent1"/>
              </a:buClr>
              <a:buFont typeface="Wingdings" panose="05000000000000000000" pitchFamily="2" charset="2"/>
              <a:buChar char="Ø"/>
              <a:defRPr/>
            </a:lvl1pPr>
            <a:lvl2pPr marL="685800" indent="-228600">
              <a:buClr>
                <a:srgbClr val="2F528F"/>
              </a:buClr>
              <a:buFont typeface="Wingdings" panose="05000000000000000000" pitchFamily="2" charset="2"/>
              <a:buChar char="ü"/>
              <a:defRPr sz="2000"/>
            </a:lvl2pPr>
            <a:lvl3pPr marL="1143000" indent="-228600">
              <a:buClr>
                <a:srgbClr val="2F528F"/>
              </a:buClr>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6575445" y="16031"/>
            <a:ext cx="2057400" cy="365125"/>
          </a:xfrm>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9" name="直線コネクタ 8">
            <a:extLst>
              <a:ext uri="{FF2B5EF4-FFF2-40B4-BE49-F238E27FC236}">
                <a16:creationId xmlns:a16="http://schemas.microsoft.com/office/drawing/2014/main" id="{2D98C4E1-4FFF-468F-8C08-B073E6C08379}"/>
              </a:ext>
            </a:extLst>
          </p:cNvPr>
          <p:cNvCxnSpPr>
            <a:cxnSpLocks/>
          </p:cNvCxnSpPr>
          <p:nvPr userDrawn="1"/>
        </p:nvCxnSpPr>
        <p:spPr>
          <a:xfrm>
            <a:off x="0" y="589807"/>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913338C-F3B7-49FC-A78A-5E5271D36954}"/>
              </a:ext>
            </a:extLst>
          </p:cNvPr>
          <p:cNvSpPr>
            <a:spLocks noGrp="1"/>
          </p:cNvSpPr>
          <p:nvPr>
            <p:ph type="title"/>
          </p:nvPr>
        </p:nvSpPr>
        <p:spPr>
          <a:xfrm>
            <a:off x="258792" y="1"/>
            <a:ext cx="8626416" cy="681036"/>
          </a:xfrm>
        </p:spPr>
        <p:txBody>
          <a:bodyPr>
            <a:normAutofit/>
          </a:bodyPr>
          <a:lstStyle>
            <a:lvl1pPr>
              <a:defRPr sz="2800"/>
            </a:lvl1pPr>
          </a:lstStyle>
          <a:p>
            <a:r>
              <a:rPr lang="ja-JP" altLang="en-US" dirty="0"/>
              <a:t>マスター タイトルの書式設定</a:t>
            </a:r>
            <a:endParaRPr lang="en-US" dirty="0"/>
          </a:p>
        </p:txBody>
      </p:sp>
      <p:sp>
        <p:nvSpPr>
          <p:cNvPr id="8" name="Slide Number Placeholder 5">
            <a:extLst>
              <a:ext uri="{FF2B5EF4-FFF2-40B4-BE49-F238E27FC236}">
                <a16:creationId xmlns:a16="http://schemas.microsoft.com/office/drawing/2014/main" id="{8B59C832-4763-45B2-9B61-273F4DE17CB4}"/>
              </a:ext>
            </a:extLst>
          </p:cNvPr>
          <p:cNvSpPr txBox="1">
            <a:spLocks/>
          </p:cNvSpPr>
          <p:nvPr userDrawn="1"/>
        </p:nvSpPr>
        <p:spPr>
          <a:xfrm>
            <a:off x="8223920" y="17427"/>
            <a:ext cx="920080" cy="365125"/>
          </a:xfrm>
          <a:prstGeom prst="rect">
            <a:avLst/>
          </a:prstGeom>
        </p:spPr>
        <p:txBody>
          <a:bodyPr vert="horz" lIns="91440" tIns="45720" rIns="91440" bIns="45720" rtlCol="0" anchor="ctr"/>
          <a:lstStyle>
            <a:defPPr>
              <a:defRPr lang="en-US"/>
            </a:defPPr>
            <a:lvl1pPr marL="0" algn="r" defTabSz="457200" rtl="0" eaLnBrk="1" latinLnBrk="0" hangingPunct="1">
              <a:defRPr sz="2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/22</a:t>
            </a:r>
            <a:endParaRPr kumimoji="1" lang="ja-JP" altLang="en-US" dirty="0"/>
          </a:p>
        </p:txBody>
      </p: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2021/12/24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2021/12/24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2021/12/24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2021/12/24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2021/12/24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2021/12/24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2021/12/24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8714"/>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endParaRPr kumimoji="1" lang="ja-JP" altLang="en-US" dirty="0"/>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90000"/>
        <a:buFont typeface="Wingdings" panose="05000000000000000000" pitchFamily="2" charset="2"/>
        <a:buChar char="u"/>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Wingdings" panose="05000000000000000000" pitchFamily="2" charset="2"/>
        <a:buChar char="Ø"/>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Wingdings" panose="05000000000000000000" pitchFamily="2" charset="2"/>
        <a:buChar char="ü"/>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21.jp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0.jpg"/><Relationship Id="rId18" Type="http://schemas.openxmlformats.org/officeDocument/2006/relationships/image" Target="../media/image45.jpg"/><Relationship Id="rId3" Type="http://schemas.openxmlformats.org/officeDocument/2006/relationships/slideLayout" Target="../slideLayouts/slideLayout2.xml"/><Relationship Id="rId7" Type="http://schemas.openxmlformats.org/officeDocument/2006/relationships/image" Target="../media/image35.jpg"/><Relationship Id="rId12" Type="http://schemas.openxmlformats.org/officeDocument/2006/relationships/image" Target="../media/image31.jpg"/><Relationship Id="rId17" Type="http://schemas.openxmlformats.org/officeDocument/2006/relationships/image" Target="../media/image44.jpg"/><Relationship Id="rId2" Type="http://schemas.microsoft.com/office/2007/relationships/media" Target="../media/media1.mp4"/><Relationship Id="rId16" Type="http://schemas.openxmlformats.org/officeDocument/2006/relationships/image" Target="../media/image43.jpg"/><Relationship Id="rId1" Type="http://schemas.openxmlformats.org/officeDocument/2006/relationships/video" Target="NULL" TargetMode="External"/><Relationship Id="rId6" Type="http://schemas.openxmlformats.org/officeDocument/2006/relationships/image" Target="../media/image34.jpg"/><Relationship Id="rId11" Type="http://schemas.openxmlformats.org/officeDocument/2006/relationships/image" Target="../media/image39.jpg"/><Relationship Id="rId5" Type="http://schemas.openxmlformats.org/officeDocument/2006/relationships/image" Target="../media/image33.jpg"/><Relationship Id="rId15" Type="http://schemas.openxmlformats.org/officeDocument/2006/relationships/image" Target="../media/image42.jpg"/><Relationship Id="rId10" Type="http://schemas.openxmlformats.org/officeDocument/2006/relationships/image" Target="../media/image38.jpg"/><Relationship Id="rId19" Type="http://schemas.openxmlformats.org/officeDocument/2006/relationships/image" Target="../media/image46.jpg"/><Relationship Id="rId4" Type="http://schemas.openxmlformats.org/officeDocument/2006/relationships/image" Target="../media/image32.png"/><Relationship Id="rId9" Type="http://schemas.openxmlformats.org/officeDocument/2006/relationships/image" Target="../media/image37.jpg"/><Relationship Id="rId14" Type="http://schemas.openxmlformats.org/officeDocument/2006/relationships/image" Target="../media/image41.jp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p:txBody>
          <a:bodyPr>
            <a:normAutofit/>
          </a:bodyPr>
          <a:lstStyle/>
          <a:p>
            <a:r>
              <a:rPr lang="ja-JP" altLang="en-US" sz="4400" b="1" dirty="0"/>
              <a:t>移動する送信光源を</a:t>
            </a:r>
            <a:br>
              <a:rPr lang="en-US" altLang="ja-JP" sz="4400" b="1" dirty="0"/>
            </a:br>
            <a:r>
              <a:rPr lang="ja-JP" altLang="en-US" sz="4400" b="1" dirty="0"/>
              <a:t>追尾するアルゴリズムの</a:t>
            </a:r>
            <a:br>
              <a:rPr lang="en-US" altLang="ja-JP" sz="4400" b="1" dirty="0"/>
            </a:br>
            <a:r>
              <a:rPr lang="ja-JP" altLang="en-US" sz="4400" b="1" dirty="0"/>
              <a:t>構築と実験</a:t>
            </a:r>
            <a:endParaRPr lang="ja-JP" altLang="en-US" sz="4400" dirty="0"/>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p:txBody>
          <a:bodyPr/>
          <a:lstStyle/>
          <a:p>
            <a:r>
              <a:rPr lang="en-US" altLang="ja-JP" dirty="0"/>
              <a:t>2021/12/24 </a:t>
            </a:r>
            <a:r>
              <a:rPr lang="ja-JP" altLang="en-US" dirty="0"/>
              <a:t>報告会</a:t>
            </a:r>
            <a:endParaRPr lang="en-US" altLang="ja-JP" dirty="0"/>
          </a:p>
          <a:p>
            <a:r>
              <a:rPr lang="ja-JP" altLang="en-US" dirty="0"/>
              <a:t>名古屋大学 山里研究室</a:t>
            </a:r>
            <a:endParaRPr lang="en-US" altLang="ja-JP" dirty="0"/>
          </a:p>
          <a:p>
            <a:r>
              <a:rPr lang="en-US" altLang="ja-JP" dirty="0"/>
              <a:t>M1</a:t>
            </a:r>
            <a:r>
              <a:rPr lang="ja-JP" altLang="en-US" dirty="0"/>
              <a:t> 中村建翔</a:t>
            </a:r>
          </a:p>
        </p:txBody>
      </p:sp>
    </p:spTree>
    <p:extLst>
      <p:ext uri="{BB962C8B-B14F-4D97-AF65-F5344CB8AC3E}">
        <p14:creationId xmlns:p14="http://schemas.microsoft.com/office/powerpoint/2010/main" val="262403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捕捉手法の手順</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kumimoji="1" lang="ja-JP" altLang="en-US" dirty="0"/>
              <a:t>各撮影画像の空間</a:t>
            </a:r>
            <a:r>
              <a:rPr kumimoji="1" lang="en-US" altLang="ja-JP" dirty="0"/>
              <a:t>-</a:t>
            </a:r>
            <a:r>
              <a:rPr kumimoji="1" lang="ja-JP" altLang="en-US" dirty="0"/>
              <a:t>時間勾配を算出</a:t>
            </a:r>
            <a:endParaRPr kumimoji="1" lang="en-US" altLang="ja-JP" dirty="0"/>
          </a:p>
          <a:p>
            <a:pPr lvl="1"/>
            <a:r>
              <a:rPr kumimoji="1" lang="ja-JP" altLang="en-US" dirty="0"/>
              <a:t>画像全体で行っているため処理が遅い</a:t>
            </a:r>
            <a:endParaRPr kumimoji="1" lang="en-US" altLang="ja-JP" dirty="0"/>
          </a:p>
          <a:p>
            <a:pPr lvl="1"/>
            <a:endParaRPr kumimoji="1" lang="en-US" altLang="ja-JP" dirty="0"/>
          </a:p>
          <a:p>
            <a:pPr marL="457200" indent="-457200">
              <a:buFont typeface="+mj-lt"/>
              <a:buAutoNum type="arabicPeriod"/>
            </a:pPr>
            <a:r>
              <a:rPr lang="ja-JP" altLang="en-US" dirty="0"/>
              <a:t>平均する撮影画像で</a:t>
            </a:r>
            <a:r>
              <a:rPr lang="en-US" altLang="ja-JP" dirty="0"/>
              <a:t>LED</a:t>
            </a:r>
            <a:r>
              <a:rPr lang="ja-JP" altLang="en-US" dirty="0"/>
              <a:t>位置が重なるよう位置を補正する</a:t>
            </a:r>
            <a:endParaRPr lang="en-US" altLang="ja-JP" dirty="0"/>
          </a:p>
          <a:p>
            <a:pPr lvl="1"/>
            <a:r>
              <a:rPr lang="ja-JP" altLang="en-US" dirty="0"/>
              <a:t>捕捉したい画像の</a:t>
            </a:r>
            <a:r>
              <a:rPr lang="en-US" altLang="ja-JP" dirty="0"/>
              <a:t>LED</a:t>
            </a:r>
            <a:r>
              <a:rPr lang="ja-JP" altLang="en-US" dirty="0"/>
              <a:t>に重なるように他の画像を位置補正</a:t>
            </a:r>
            <a:endParaRPr lang="en-US" altLang="ja-JP" dirty="0"/>
          </a:p>
          <a:p>
            <a:pPr lvl="1"/>
            <a:endParaRPr lang="en-US" altLang="ja-JP" dirty="0"/>
          </a:p>
          <a:p>
            <a:pPr marL="457200" indent="-457200">
              <a:buFont typeface="+mj-lt"/>
              <a:buAutoNum type="arabicPeriod"/>
            </a:pPr>
            <a:r>
              <a:rPr kumimoji="1" lang="ja-JP" altLang="en-US" dirty="0"/>
              <a:t>閾値による二値化を行い、捕捉終了</a:t>
            </a:r>
            <a:endParaRPr kumimoji="1" lang="en-US" altLang="ja-JP" dirty="0"/>
          </a:p>
          <a:p>
            <a:pPr lvl="1"/>
            <a:r>
              <a:rPr kumimoji="1" lang="ja-JP" altLang="en-US" dirty="0"/>
              <a:t>閾値を超えたピクセルを含む長方形を出力</a:t>
            </a:r>
            <a:endParaRPr kumimoji="1" lang="en-US" altLang="ja-JP" dirty="0"/>
          </a:p>
        </p:txBody>
      </p:sp>
    </p:spTree>
    <p:extLst>
      <p:ext uri="{BB962C8B-B14F-4D97-AF65-F5344CB8AC3E}">
        <p14:creationId xmlns:p14="http://schemas.microsoft.com/office/powerpoint/2010/main" val="628049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捕捉手法の手順</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kumimoji="1" lang="ja-JP" altLang="en-US" dirty="0"/>
              <a:t>各撮影画像の空間</a:t>
            </a:r>
            <a:r>
              <a:rPr kumimoji="1" lang="en-US" altLang="ja-JP" dirty="0"/>
              <a:t>-</a:t>
            </a:r>
            <a:r>
              <a:rPr kumimoji="1" lang="ja-JP" altLang="en-US" dirty="0"/>
              <a:t>時間勾配を算出</a:t>
            </a:r>
            <a:endParaRPr kumimoji="1" lang="en-US" altLang="ja-JP" dirty="0"/>
          </a:p>
          <a:p>
            <a:pPr lvl="1"/>
            <a:r>
              <a:rPr kumimoji="1" lang="ja-JP" altLang="en-US" dirty="0"/>
              <a:t>画像全体で行っているため処理が遅い</a:t>
            </a:r>
            <a:endParaRPr kumimoji="1" lang="en-US" altLang="ja-JP" dirty="0"/>
          </a:p>
          <a:p>
            <a:pPr lvl="1"/>
            <a:endParaRPr kumimoji="1" lang="en-US" altLang="ja-JP" dirty="0"/>
          </a:p>
          <a:p>
            <a:pPr marL="457200" indent="-457200">
              <a:buFont typeface="+mj-lt"/>
              <a:buAutoNum type="arabicPeriod"/>
            </a:pPr>
            <a:r>
              <a:rPr lang="ja-JP" altLang="en-US" dirty="0">
                <a:solidFill>
                  <a:schemeClr val="bg1">
                    <a:lumMod val="65000"/>
                  </a:schemeClr>
                </a:solidFill>
              </a:rPr>
              <a:t>平均する撮影画像で</a:t>
            </a:r>
            <a:r>
              <a:rPr lang="en-US" altLang="ja-JP" dirty="0">
                <a:solidFill>
                  <a:schemeClr val="bg1">
                    <a:lumMod val="65000"/>
                  </a:schemeClr>
                </a:solidFill>
              </a:rPr>
              <a:t>LED</a:t>
            </a:r>
            <a:r>
              <a:rPr lang="ja-JP" altLang="en-US" dirty="0">
                <a:solidFill>
                  <a:schemeClr val="bg1">
                    <a:lumMod val="65000"/>
                  </a:schemeClr>
                </a:solidFill>
              </a:rPr>
              <a:t>位置が重なるよう位置を補正する</a:t>
            </a:r>
            <a:endParaRPr lang="en-US" altLang="ja-JP" dirty="0">
              <a:solidFill>
                <a:schemeClr val="bg1">
                  <a:lumMod val="65000"/>
                </a:schemeClr>
              </a:solidFill>
            </a:endParaRPr>
          </a:p>
          <a:p>
            <a:pPr lvl="1"/>
            <a:r>
              <a:rPr lang="ja-JP" altLang="en-US" dirty="0">
                <a:solidFill>
                  <a:schemeClr val="bg1">
                    <a:lumMod val="65000"/>
                  </a:schemeClr>
                </a:solidFill>
              </a:rPr>
              <a:t>捕捉したい画像の</a:t>
            </a:r>
            <a:r>
              <a:rPr lang="en-US" altLang="ja-JP" dirty="0">
                <a:solidFill>
                  <a:schemeClr val="bg1">
                    <a:lumMod val="65000"/>
                  </a:schemeClr>
                </a:solidFill>
              </a:rPr>
              <a:t>LED</a:t>
            </a:r>
            <a:r>
              <a:rPr lang="ja-JP" altLang="en-US" dirty="0">
                <a:solidFill>
                  <a:schemeClr val="bg1">
                    <a:lumMod val="65000"/>
                  </a:schemeClr>
                </a:solidFill>
              </a:rPr>
              <a:t>に重なるように他の画像を位置補正</a:t>
            </a:r>
            <a:endParaRPr lang="en-US" altLang="ja-JP" dirty="0">
              <a:solidFill>
                <a:schemeClr val="bg1">
                  <a:lumMod val="65000"/>
                </a:schemeClr>
              </a:solidFill>
            </a:endParaRPr>
          </a:p>
          <a:p>
            <a:pPr lvl="1"/>
            <a:endParaRPr lang="en-US" altLang="ja-JP" dirty="0">
              <a:solidFill>
                <a:schemeClr val="bg1">
                  <a:lumMod val="65000"/>
                </a:schemeClr>
              </a:solidFill>
            </a:endParaRPr>
          </a:p>
          <a:p>
            <a:pPr marL="457200" indent="-457200">
              <a:buFont typeface="+mj-lt"/>
              <a:buAutoNum type="arabicPeriod"/>
            </a:pPr>
            <a:r>
              <a:rPr kumimoji="1" lang="ja-JP" altLang="en-US" dirty="0">
                <a:solidFill>
                  <a:schemeClr val="bg1">
                    <a:lumMod val="65000"/>
                  </a:schemeClr>
                </a:solidFill>
              </a:rPr>
              <a:t>閾値による二値化を行い、捕捉終了</a:t>
            </a:r>
            <a:endParaRPr kumimoji="1" lang="en-US" altLang="ja-JP" dirty="0">
              <a:solidFill>
                <a:schemeClr val="bg1">
                  <a:lumMod val="65000"/>
                </a:schemeClr>
              </a:solidFill>
            </a:endParaRPr>
          </a:p>
          <a:p>
            <a:pPr lvl="1"/>
            <a:r>
              <a:rPr kumimoji="1" lang="ja-JP" altLang="en-US" dirty="0">
                <a:solidFill>
                  <a:schemeClr val="bg1">
                    <a:lumMod val="65000"/>
                  </a:schemeClr>
                </a:solidFill>
              </a:rPr>
              <a:t>閾値を超えたピクセルを含む長方形を出力</a:t>
            </a:r>
            <a:endParaRPr kumimoji="1" lang="en-US" altLang="ja-JP" dirty="0">
              <a:solidFill>
                <a:schemeClr val="bg1">
                  <a:lumMod val="65000"/>
                </a:schemeClr>
              </a:solidFill>
            </a:endParaRPr>
          </a:p>
        </p:txBody>
      </p:sp>
    </p:spTree>
    <p:extLst>
      <p:ext uri="{BB962C8B-B14F-4D97-AF65-F5344CB8AC3E}">
        <p14:creationId xmlns:p14="http://schemas.microsoft.com/office/powerpoint/2010/main" val="3356801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pPr marL="457200" indent="-457200">
              <a:buFont typeface="+mj-lt"/>
              <a:buAutoNum type="arabicPeriod"/>
            </a:pPr>
            <a:r>
              <a:rPr kumimoji="1" lang="ja-JP" altLang="en-US" dirty="0"/>
              <a:t>各撮影画像の空間</a:t>
            </a:r>
            <a:r>
              <a:rPr kumimoji="1" lang="en-US" altLang="ja-JP" dirty="0"/>
              <a:t>-</a:t>
            </a:r>
            <a:r>
              <a:rPr kumimoji="1" lang="ja-JP" altLang="en-US" dirty="0"/>
              <a:t>時間勾配を算出</a:t>
            </a:r>
            <a:r>
              <a:rPr kumimoji="1" lang="en-US" altLang="ja-JP" sz="2400" dirty="0"/>
              <a:t>(</a:t>
            </a:r>
            <a:r>
              <a:rPr kumimoji="1" lang="ja-JP" altLang="en-US" sz="2400" dirty="0"/>
              <a:t>従来手法</a:t>
            </a:r>
            <a:r>
              <a:rPr kumimoji="1" lang="en-US" altLang="ja-JP" sz="2400" dirty="0"/>
              <a:t>)</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221E85D-0B20-4CDC-9B04-136F04365A95}"/>
                  </a:ext>
                </a:extLst>
              </p:cNvPr>
              <p:cNvSpPr txBox="1"/>
              <p:nvPr/>
            </p:nvSpPr>
            <p:spPr>
              <a:xfrm>
                <a:off x="408042" y="1665047"/>
                <a:ext cx="8356582"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𝑠</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2</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C221E85D-0B20-4CDC-9B04-136F04365A95}"/>
                  </a:ext>
                </a:extLst>
              </p:cNvPr>
              <p:cNvSpPr txBox="1">
                <a:spLocks noRot="1" noChangeAspect="1" noMove="1" noResize="1" noEditPoints="1" noAdjustHandles="1" noChangeArrowheads="1" noChangeShapeType="1" noTextEdit="1"/>
              </p:cNvSpPr>
              <p:nvPr/>
            </p:nvSpPr>
            <p:spPr>
              <a:xfrm>
                <a:off x="408042" y="1665047"/>
                <a:ext cx="8356582" cy="957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7BE6301-0FB5-4BA4-AB84-B11FB9BC73F6}"/>
                  </a:ext>
                </a:extLst>
              </p:cNvPr>
              <p:cNvSpPr txBox="1"/>
              <p:nvPr/>
            </p:nvSpPr>
            <p:spPr>
              <a:xfrm>
                <a:off x="395822" y="4131022"/>
                <a:ext cx="8352351"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𝑡</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sz="1600" dirty="0"/>
              </a:p>
            </p:txBody>
          </p:sp>
        </mc:Choice>
        <mc:Fallback xmlns="">
          <p:sp>
            <p:nvSpPr>
              <p:cNvPr id="25" name="テキスト ボックス 24">
                <a:extLst>
                  <a:ext uri="{FF2B5EF4-FFF2-40B4-BE49-F238E27FC236}">
                    <a16:creationId xmlns:a16="http://schemas.microsoft.com/office/drawing/2014/main" id="{47BE6301-0FB5-4BA4-AB84-B11FB9BC73F6}"/>
                  </a:ext>
                </a:extLst>
              </p:cNvPr>
              <p:cNvSpPr txBox="1">
                <a:spLocks noRot="1" noChangeAspect="1" noMove="1" noResize="1" noEditPoints="1" noAdjustHandles="1" noChangeArrowheads="1" noChangeShapeType="1" noTextEdit="1"/>
              </p:cNvSpPr>
              <p:nvPr/>
            </p:nvSpPr>
            <p:spPr>
              <a:xfrm>
                <a:off x="395822" y="4131022"/>
                <a:ext cx="8352351" cy="95795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786150-1981-4B20-816C-38C88532EC4B}"/>
                  </a:ext>
                </a:extLst>
              </p:cNvPr>
              <p:cNvSpPr txBox="1"/>
              <p:nvPr/>
            </p:nvSpPr>
            <p:spPr>
              <a:xfrm>
                <a:off x="1668598" y="5822282"/>
                <a:ext cx="2696123"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E786150-1981-4B20-816C-38C88532EC4B}"/>
                  </a:ext>
                </a:extLst>
              </p:cNvPr>
              <p:cNvSpPr txBox="1">
                <a:spLocks noRot="1" noChangeAspect="1" noMove="1" noResize="1" noEditPoints="1" noAdjustHandles="1" noChangeArrowheads="1" noChangeShapeType="1" noTextEdit="1"/>
              </p:cNvSpPr>
              <p:nvPr/>
            </p:nvSpPr>
            <p:spPr>
              <a:xfrm>
                <a:off x="1668598" y="5822282"/>
                <a:ext cx="2696123" cy="730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BE2E53D9-F587-4063-A35D-17DF2F2E4310}"/>
                  </a:ext>
                </a:extLst>
              </p:cNvPr>
              <p:cNvSpPr txBox="1"/>
              <p:nvPr/>
            </p:nvSpPr>
            <p:spPr>
              <a:xfrm>
                <a:off x="4833011" y="5822282"/>
                <a:ext cx="2438553"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BE2E53D9-F587-4063-A35D-17DF2F2E4310}"/>
                  </a:ext>
                </a:extLst>
              </p:cNvPr>
              <p:cNvSpPr txBox="1">
                <a:spLocks noRot="1" noChangeAspect="1" noMove="1" noResize="1" noEditPoints="1" noAdjustHandles="1" noChangeArrowheads="1" noChangeShapeType="1" noTextEdit="1"/>
              </p:cNvSpPr>
              <p:nvPr/>
            </p:nvSpPr>
            <p:spPr>
              <a:xfrm>
                <a:off x="4833011" y="5822282"/>
                <a:ext cx="2438553" cy="732573"/>
              </a:xfrm>
              <a:prstGeom prst="rect">
                <a:avLst/>
              </a:prstGeom>
              <a:blipFill>
                <a:blip r:embed="rId6"/>
                <a:stretch>
                  <a:fillRect/>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F5664F1-7B30-484E-A4AC-4FCB6C36E190}"/>
              </a:ext>
            </a:extLst>
          </p:cNvPr>
          <p:cNvCxnSpPr/>
          <p:nvPr/>
        </p:nvCxnSpPr>
        <p:spPr>
          <a:xfrm>
            <a:off x="1792333" y="25663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61F959-4107-4719-AE8B-2B4137B593B4}"/>
              </a:ext>
            </a:extLst>
          </p:cNvPr>
          <p:cNvCxnSpPr/>
          <p:nvPr/>
        </p:nvCxnSpPr>
        <p:spPr>
          <a:xfrm>
            <a:off x="5383838" y="25663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B5B4A18-4E1F-4527-8F1D-21D26530A654}"/>
              </a:ext>
            </a:extLst>
          </p:cNvPr>
          <p:cNvSpPr txBox="1"/>
          <p:nvPr/>
        </p:nvSpPr>
        <p:spPr>
          <a:xfrm>
            <a:off x="2240974" y="2614946"/>
            <a:ext cx="2390529" cy="369332"/>
          </a:xfrm>
          <a:prstGeom prst="rect">
            <a:avLst/>
          </a:prstGeom>
          <a:noFill/>
        </p:spPr>
        <p:txBody>
          <a:bodyPr wrap="square" rtlCol="0">
            <a:spAutoFit/>
          </a:bodyPr>
          <a:lstStyle/>
          <a:p>
            <a:r>
              <a:rPr kumimoji="1" lang="ja-JP" altLang="en-US" b="1" dirty="0"/>
              <a:t>縦方向の空間勾配</a:t>
            </a:r>
          </a:p>
        </p:txBody>
      </p:sp>
      <p:sp>
        <p:nvSpPr>
          <p:cNvPr id="33" name="テキスト ボックス 32">
            <a:extLst>
              <a:ext uri="{FF2B5EF4-FFF2-40B4-BE49-F238E27FC236}">
                <a16:creationId xmlns:a16="http://schemas.microsoft.com/office/drawing/2014/main" id="{6631F331-538E-41D7-BFB8-AFD98FC75654}"/>
              </a:ext>
            </a:extLst>
          </p:cNvPr>
          <p:cNvSpPr txBox="1"/>
          <p:nvPr/>
        </p:nvSpPr>
        <p:spPr>
          <a:xfrm>
            <a:off x="5844728" y="2614946"/>
            <a:ext cx="2390529" cy="369332"/>
          </a:xfrm>
          <a:prstGeom prst="rect">
            <a:avLst/>
          </a:prstGeom>
          <a:noFill/>
        </p:spPr>
        <p:txBody>
          <a:bodyPr wrap="square" rtlCol="0">
            <a:spAutoFit/>
          </a:bodyPr>
          <a:lstStyle/>
          <a:p>
            <a:r>
              <a:rPr kumimoji="1" lang="ja-JP" altLang="en-US" b="1" dirty="0"/>
              <a:t>横方向の空間勾配</a:t>
            </a:r>
          </a:p>
        </p:txBody>
      </p:sp>
      <p:cxnSp>
        <p:nvCxnSpPr>
          <p:cNvPr id="34" name="直線コネクタ 33">
            <a:extLst>
              <a:ext uri="{FF2B5EF4-FFF2-40B4-BE49-F238E27FC236}">
                <a16:creationId xmlns:a16="http://schemas.microsoft.com/office/drawing/2014/main" id="{94738737-6769-42DD-B722-30A4E9BC2D37}"/>
              </a:ext>
            </a:extLst>
          </p:cNvPr>
          <p:cNvCxnSpPr/>
          <p:nvPr/>
        </p:nvCxnSpPr>
        <p:spPr>
          <a:xfrm>
            <a:off x="1792333" y="50428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E0794C-EA3D-4674-8882-264A9823DF8B}"/>
              </a:ext>
            </a:extLst>
          </p:cNvPr>
          <p:cNvCxnSpPr/>
          <p:nvPr/>
        </p:nvCxnSpPr>
        <p:spPr>
          <a:xfrm>
            <a:off x="5383838" y="50428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64B80DC-F4B6-4C1D-AB66-45BA7E6DCFFB}"/>
              </a:ext>
            </a:extLst>
          </p:cNvPr>
          <p:cNvSpPr txBox="1"/>
          <p:nvPr/>
        </p:nvSpPr>
        <p:spPr>
          <a:xfrm>
            <a:off x="2240974" y="5091446"/>
            <a:ext cx="2390529" cy="369332"/>
          </a:xfrm>
          <a:prstGeom prst="rect">
            <a:avLst/>
          </a:prstGeom>
          <a:noFill/>
        </p:spPr>
        <p:txBody>
          <a:bodyPr wrap="square" rtlCol="0">
            <a:spAutoFit/>
          </a:bodyPr>
          <a:lstStyle/>
          <a:p>
            <a:r>
              <a:rPr kumimoji="1" lang="en-US" altLang="ja-JP" b="1" dirty="0"/>
              <a:t>x</a:t>
            </a:r>
            <a:r>
              <a:rPr kumimoji="1" lang="ja-JP" altLang="en-US" b="1" dirty="0"/>
              <a:t>方向の時間勾配</a:t>
            </a:r>
          </a:p>
        </p:txBody>
      </p:sp>
      <p:sp>
        <p:nvSpPr>
          <p:cNvPr id="38" name="テキスト ボックス 37">
            <a:extLst>
              <a:ext uri="{FF2B5EF4-FFF2-40B4-BE49-F238E27FC236}">
                <a16:creationId xmlns:a16="http://schemas.microsoft.com/office/drawing/2014/main" id="{8AD86195-620D-472F-9C57-563808402EDE}"/>
              </a:ext>
            </a:extLst>
          </p:cNvPr>
          <p:cNvSpPr txBox="1"/>
          <p:nvPr/>
        </p:nvSpPr>
        <p:spPr>
          <a:xfrm>
            <a:off x="5844728" y="5091446"/>
            <a:ext cx="2390529" cy="369332"/>
          </a:xfrm>
          <a:prstGeom prst="rect">
            <a:avLst/>
          </a:prstGeom>
          <a:noFill/>
        </p:spPr>
        <p:txBody>
          <a:bodyPr wrap="square" rtlCol="0">
            <a:spAutoFit/>
          </a:bodyPr>
          <a:lstStyle/>
          <a:p>
            <a:r>
              <a:rPr kumimoji="1" lang="en-US" altLang="ja-JP" b="1" dirty="0"/>
              <a:t>y</a:t>
            </a:r>
            <a:r>
              <a:rPr kumimoji="1" lang="ja-JP" altLang="en-US" b="1" dirty="0"/>
              <a:t>方向の時間勾配</a:t>
            </a:r>
          </a:p>
        </p:txBody>
      </p:sp>
    </p:spTree>
    <p:extLst>
      <p:ext uri="{BB962C8B-B14F-4D97-AF65-F5344CB8AC3E}">
        <p14:creationId xmlns:p14="http://schemas.microsoft.com/office/powerpoint/2010/main" val="1166376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pPr marL="457200" indent="-457200">
              <a:buFont typeface="+mj-lt"/>
              <a:buAutoNum type="arabicPeriod"/>
            </a:pPr>
            <a:r>
              <a:rPr kumimoji="1" lang="ja-JP" altLang="en-US" dirty="0"/>
              <a:t>各撮影画像の空間</a:t>
            </a:r>
            <a:r>
              <a:rPr kumimoji="1" lang="en-US" altLang="ja-JP" dirty="0"/>
              <a:t>-</a:t>
            </a:r>
            <a:r>
              <a:rPr kumimoji="1" lang="ja-JP" altLang="en-US" dirty="0"/>
              <a:t>時間勾配を算出</a:t>
            </a:r>
            <a:r>
              <a:rPr kumimoji="1" lang="en-US" altLang="ja-JP" sz="2400" dirty="0"/>
              <a:t>(</a:t>
            </a:r>
            <a:r>
              <a:rPr lang="ja-JP" altLang="en-US" sz="2400" dirty="0"/>
              <a:t>提案</a:t>
            </a:r>
            <a:r>
              <a:rPr kumimoji="1" lang="ja-JP" altLang="en-US" sz="2400" dirty="0"/>
              <a:t>手法</a:t>
            </a:r>
            <a:r>
              <a:rPr kumimoji="1" lang="en-US" altLang="ja-JP" sz="2400" dirty="0"/>
              <a:t>)</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r>
              <a:rPr lang="ja-JP" altLang="en-US"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221E85D-0B20-4CDC-9B04-136F04365A95}"/>
                  </a:ext>
                </a:extLst>
              </p:cNvPr>
              <p:cNvSpPr txBox="1"/>
              <p:nvPr/>
            </p:nvSpPr>
            <p:spPr>
              <a:xfrm>
                <a:off x="711669" y="1637975"/>
                <a:ext cx="7306103" cy="838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𝐺</m:t>
                          </m:r>
                        </m:e>
                        <m:sub>
                          <m:r>
                            <a:rPr kumimoji="1" lang="en-US" altLang="ja-JP" sz="1400" b="0" i="1" smtClean="0">
                              <a:latin typeface="Cambria Math" panose="02040503050406030204" pitchFamily="18" charset="0"/>
                            </a:rPr>
                            <m:t>𝑠</m:t>
                          </m:r>
                        </m:sub>
                      </m:sSub>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𝑥</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𝑦</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𝑛</m:t>
                          </m:r>
                        </m:e>
                      </m:d>
                      <m:r>
                        <a:rPr kumimoji="1" lang="en-US" altLang="ja-JP" sz="1400" b="0" i="1" smtClean="0">
                          <a:latin typeface="Cambria Math" panose="02040503050406030204" pitchFamily="18" charset="0"/>
                        </a:rPr>
                        <m:t>=</m:t>
                      </m:r>
                      <m:rad>
                        <m:radPr>
                          <m:degHide m:val="on"/>
                          <m:ctrlPr>
                            <a:rPr kumimoji="1" lang="en-US" altLang="ja-JP" sz="1400" b="0" i="1" smtClean="0">
                              <a:latin typeface="Cambria Math" panose="02040503050406030204" pitchFamily="18" charset="0"/>
                            </a:rPr>
                          </m:ctrlPr>
                        </m:radPr>
                        <m:deg/>
                        <m:e>
                          <m:sSup>
                            <m:sSupPr>
                              <m:ctrlPr>
                                <a:rPr kumimoji="1" lang="en-US" altLang="ja-JP" sz="1400" b="0" i="1" smtClean="0">
                                  <a:latin typeface="Cambria Math" panose="02040503050406030204" pitchFamily="18" charset="0"/>
                                </a:rPr>
                              </m:ctrlPr>
                            </m:sSupPr>
                            <m:e>
                              <m:d>
                                <m:dPr>
                                  <m:begChr m:val="{"/>
                                  <m:endChr m:val="}"/>
                                  <m:ctrlPr>
                                    <a:rPr kumimoji="1" lang="en-US" altLang="ja-JP" sz="1400" b="0" i="1" smtClean="0">
                                      <a:latin typeface="Cambria Math" panose="02040503050406030204" pitchFamily="18" charset="0"/>
                                    </a:rPr>
                                  </m:ctrlPr>
                                </m:dPr>
                                <m:e>
                                  <m:nary>
                                    <m:naryPr>
                                      <m:chr m:val="∑"/>
                                      <m:ctrlPr>
                                        <a:rPr kumimoji="1" lang="en-US" altLang="ja-JP" sz="1400" i="1">
                                          <a:latin typeface="Cambria Math" panose="02040503050406030204" pitchFamily="18" charset="0"/>
                                        </a:rPr>
                                      </m:ctrlPr>
                                    </m:naryPr>
                                    <m:sub>
                                      <m:r>
                                        <m:rPr>
                                          <m:brk m:alnAt="23"/>
                                        </m:rPr>
                                        <a:rPr kumimoji="1" lang="en-US" altLang="ja-JP" sz="1400" i="1">
                                          <a:latin typeface="Cambria Math" panose="02040503050406030204" pitchFamily="18" charset="0"/>
                                        </a:rPr>
                                        <m:t>𝑘</m:t>
                                      </m:r>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1</m:t>
                                      </m:r>
                                    </m:sup>
                                    <m:e>
                                      <m:nary>
                                        <m:naryPr>
                                          <m:chr m:val="∑"/>
                                          <m:ctrlPr>
                                            <a:rPr kumimoji="1" lang="en-US" altLang="ja-JP" sz="1400" i="1">
                                              <a:latin typeface="Cambria Math" panose="02040503050406030204" pitchFamily="18" charset="0"/>
                                            </a:rPr>
                                          </m:ctrlPr>
                                        </m:naryPr>
                                        <m:sub>
                                          <m:r>
                                            <a:rPr kumimoji="1" lang="en-US" altLang="ja-JP" sz="1400" i="1">
                                              <a:latin typeface="Cambria Math" panose="02040503050406030204" pitchFamily="18" charset="0"/>
                                            </a:rPr>
                                            <m:t>𝑙</m:t>
                                          </m:r>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1</m:t>
                                          </m:r>
                                        </m:sup>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𝑠</m:t>
                                              </m:r>
                                            </m:e>
                                            <m:sub>
                                              <m:r>
                                                <a:rPr kumimoji="1" lang="en-US" altLang="ja-JP" sz="1400" i="1">
                                                  <a:latin typeface="Cambria Math" panose="02040503050406030204" pitchFamily="18" charset="0"/>
                                                </a:rPr>
                                                <m:t>1</m:t>
                                              </m:r>
                                            </m:sub>
                                          </m:sSub>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𝑙</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𝐼</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𝑥</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 </m:t>
                                              </m:r>
                                              <m:r>
                                                <a:rPr kumimoji="1" lang="en-US" altLang="ja-JP" sz="1400" i="1">
                                                  <a:latin typeface="Cambria Math" panose="02040503050406030204" pitchFamily="18" charset="0"/>
                                                </a:rPr>
                                                <m:t>𝑦</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𝑙</m:t>
                                              </m:r>
                                              <m:r>
                                                <a:rPr kumimoji="1" lang="en-US" altLang="ja-JP" sz="1400" i="1">
                                                  <a:latin typeface="Cambria Math" panose="02040503050406030204" pitchFamily="18" charset="0"/>
                                                </a:rPr>
                                                <m:t>, </m:t>
                                              </m:r>
                                              <m:r>
                                                <a:rPr kumimoji="1" lang="en-US" altLang="ja-JP" sz="1400" i="1">
                                                  <a:latin typeface="Cambria Math" panose="02040503050406030204" pitchFamily="18" charset="0"/>
                                                </a:rPr>
                                                <m:t>𝑛</m:t>
                                              </m:r>
                                            </m:e>
                                          </m:d>
                                        </m:e>
                                      </m:nary>
                                    </m:e>
                                  </m:nary>
                                </m:e>
                              </m:d>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d>
                                <m:dPr>
                                  <m:begChr m:val="{"/>
                                  <m:endChr m:val="}"/>
                                  <m:ctrlPr>
                                    <a:rPr kumimoji="1" lang="en-US" altLang="ja-JP" sz="1400" b="0" i="1" smtClean="0">
                                      <a:latin typeface="Cambria Math" panose="02040503050406030204" pitchFamily="18" charset="0"/>
                                    </a:rPr>
                                  </m:ctrlPr>
                                </m:dPr>
                                <m:e>
                                  <m:nary>
                                    <m:naryPr>
                                      <m:chr m:val="∑"/>
                                      <m:ctrlPr>
                                        <a:rPr kumimoji="1" lang="en-US" altLang="ja-JP" sz="1400" i="1">
                                          <a:latin typeface="Cambria Math" panose="02040503050406030204" pitchFamily="18" charset="0"/>
                                        </a:rPr>
                                      </m:ctrlPr>
                                    </m:naryPr>
                                    <m:sub>
                                      <m:r>
                                        <m:rPr>
                                          <m:brk m:alnAt="23"/>
                                        </m:rPr>
                                        <a:rPr kumimoji="1" lang="en-US" altLang="ja-JP" sz="1400" i="1">
                                          <a:latin typeface="Cambria Math" panose="02040503050406030204" pitchFamily="18" charset="0"/>
                                        </a:rPr>
                                        <m:t>𝑘</m:t>
                                      </m:r>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1</m:t>
                                      </m:r>
                                    </m:sup>
                                    <m:e>
                                      <m:nary>
                                        <m:naryPr>
                                          <m:chr m:val="∑"/>
                                          <m:ctrlPr>
                                            <a:rPr kumimoji="1" lang="en-US" altLang="ja-JP" sz="1400" i="1">
                                              <a:latin typeface="Cambria Math" panose="02040503050406030204" pitchFamily="18" charset="0"/>
                                            </a:rPr>
                                          </m:ctrlPr>
                                        </m:naryPr>
                                        <m:sub>
                                          <m:r>
                                            <a:rPr kumimoji="1" lang="en-US" altLang="ja-JP" sz="1400" i="1">
                                              <a:latin typeface="Cambria Math" panose="02040503050406030204" pitchFamily="18" charset="0"/>
                                            </a:rPr>
                                            <m:t>𝑙</m:t>
                                          </m:r>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1</m:t>
                                          </m:r>
                                        </m:sup>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𝑠</m:t>
                                              </m:r>
                                            </m:e>
                                            <m:sub>
                                              <m:r>
                                                <a:rPr kumimoji="1" lang="en-US" altLang="ja-JP" sz="1400" i="1">
                                                  <a:latin typeface="Cambria Math" panose="02040503050406030204" pitchFamily="18" charset="0"/>
                                                </a:rPr>
                                                <m:t>2</m:t>
                                              </m:r>
                                            </m:sub>
                                          </m:sSub>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𝑙</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𝐼</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𝑥</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 </m:t>
                                              </m:r>
                                              <m:r>
                                                <a:rPr kumimoji="1" lang="en-US" altLang="ja-JP" sz="1400" i="1">
                                                  <a:latin typeface="Cambria Math" panose="02040503050406030204" pitchFamily="18" charset="0"/>
                                                </a:rPr>
                                                <m:t>𝑦</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𝑙</m:t>
                                              </m:r>
                                              <m:r>
                                                <a:rPr kumimoji="1" lang="en-US" altLang="ja-JP" sz="1400" i="1">
                                                  <a:latin typeface="Cambria Math" panose="02040503050406030204" pitchFamily="18" charset="0"/>
                                                </a:rPr>
                                                <m:t>, </m:t>
                                              </m:r>
                                              <m:r>
                                                <a:rPr kumimoji="1" lang="en-US" altLang="ja-JP" sz="1400" i="1">
                                                  <a:latin typeface="Cambria Math" panose="02040503050406030204" pitchFamily="18" charset="0"/>
                                                </a:rPr>
                                                <m:t>𝑛</m:t>
                                              </m:r>
                                            </m:e>
                                          </m:d>
                                        </m:e>
                                      </m:nary>
                                    </m:e>
                                  </m:nary>
                                </m:e>
                              </m:d>
                            </m:e>
                            <m:sup>
                              <m:r>
                                <a:rPr kumimoji="1" lang="en-US" altLang="ja-JP" sz="1400" b="0" i="1" smtClean="0">
                                  <a:latin typeface="Cambria Math" panose="02040503050406030204" pitchFamily="18" charset="0"/>
                                </a:rPr>
                                <m:t>2</m:t>
                              </m:r>
                            </m:sup>
                          </m:sSup>
                        </m:e>
                      </m:rad>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C221E85D-0B20-4CDC-9B04-136F04365A95}"/>
                  </a:ext>
                </a:extLst>
              </p:cNvPr>
              <p:cNvSpPr txBox="1">
                <a:spLocks noRot="1" noChangeAspect="1" noMove="1" noResize="1" noEditPoints="1" noAdjustHandles="1" noChangeArrowheads="1" noChangeShapeType="1" noTextEdit="1"/>
              </p:cNvSpPr>
              <p:nvPr/>
            </p:nvSpPr>
            <p:spPr>
              <a:xfrm>
                <a:off x="711669" y="1637975"/>
                <a:ext cx="7306103" cy="83817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7BE6301-0FB5-4BA4-AB84-B11FB9BC73F6}"/>
                  </a:ext>
                </a:extLst>
              </p:cNvPr>
              <p:cNvSpPr txBox="1"/>
              <p:nvPr/>
            </p:nvSpPr>
            <p:spPr>
              <a:xfrm>
                <a:off x="403998" y="4193985"/>
                <a:ext cx="8336000" cy="838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𝐺</m:t>
                          </m:r>
                        </m:e>
                        <m:sub>
                          <m:r>
                            <a:rPr kumimoji="1" lang="en-US" altLang="ja-JP" sz="1400" b="0" i="1" smtClean="0">
                              <a:latin typeface="Cambria Math" panose="02040503050406030204" pitchFamily="18" charset="0"/>
                            </a:rPr>
                            <m:t>𝑡</m:t>
                          </m:r>
                        </m:sub>
                      </m:sSub>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𝑥</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𝑦</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𝑛</m:t>
                          </m:r>
                        </m:e>
                      </m:d>
                      <m:r>
                        <a:rPr kumimoji="1" lang="en-US" altLang="ja-JP" sz="1400" b="0" i="1" smtClean="0">
                          <a:latin typeface="Cambria Math" panose="02040503050406030204" pitchFamily="18" charset="0"/>
                        </a:rPr>
                        <m:t>=</m:t>
                      </m:r>
                      <m:rad>
                        <m:radPr>
                          <m:degHide m:val="on"/>
                          <m:ctrlPr>
                            <a:rPr kumimoji="1" lang="en-US" altLang="ja-JP" sz="1400" b="0" i="1" smtClean="0">
                              <a:latin typeface="Cambria Math" panose="02040503050406030204" pitchFamily="18" charset="0"/>
                            </a:rPr>
                          </m:ctrlPr>
                        </m:radPr>
                        <m:deg/>
                        <m:e>
                          <m:sSup>
                            <m:sSupPr>
                              <m:ctrlPr>
                                <a:rPr kumimoji="1" lang="en-US" altLang="ja-JP" sz="1400" b="0" i="1" smtClean="0">
                                  <a:latin typeface="Cambria Math" panose="02040503050406030204" pitchFamily="18" charset="0"/>
                                </a:rPr>
                              </m:ctrlPr>
                            </m:sSupPr>
                            <m:e>
                              <m:d>
                                <m:dPr>
                                  <m:begChr m:val="{"/>
                                  <m:endChr m:val="}"/>
                                  <m:ctrlPr>
                                    <a:rPr kumimoji="1" lang="en-US" altLang="ja-JP" sz="1400" b="0" i="1" smtClean="0">
                                      <a:latin typeface="Cambria Math" panose="02040503050406030204" pitchFamily="18" charset="0"/>
                                    </a:rPr>
                                  </m:ctrlPr>
                                </m:dPr>
                                <m:e>
                                  <m:nary>
                                    <m:naryPr>
                                      <m:chr m:val="∑"/>
                                      <m:ctrlPr>
                                        <a:rPr kumimoji="1" lang="en-US" altLang="ja-JP" sz="1400" i="1">
                                          <a:latin typeface="Cambria Math" panose="02040503050406030204" pitchFamily="18" charset="0"/>
                                        </a:rPr>
                                      </m:ctrlPr>
                                    </m:naryPr>
                                    <m:sub>
                                      <m:r>
                                        <m:rPr>
                                          <m:brk m:alnAt="23"/>
                                        </m:rPr>
                                        <a:rPr kumimoji="1" lang="en-US" altLang="ja-JP" sz="1400" i="1">
                                          <a:latin typeface="Cambria Math" panose="02040503050406030204" pitchFamily="18" charset="0"/>
                                        </a:rPr>
                                        <m:t>𝑘</m:t>
                                      </m:r>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1</m:t>
                                      </m:r>
                                    </m:sup>
                                    <m:e>
                                      <m:nary>
                                        <m:naryPr>
                                          <m:chr m:val="∑"/>
                                          <m:ctrlPr>
                                            <a:rPr kumimoji="1" lang="en-US" altLang="ja-JP" sz="1400" i="1">
                                              <a:latin typeface="Cambria Math" panose="02040503050406030204" pitchFamily="18" charset="0"/>
                                            </a:rPr>
                                          </m:ctrlPr>
                                        </m:naryPr>
                                        <m:sub>
                                          <m:r>
                                            <a:rPr kumimoji="1" lang="en-US" altLang="ja-JP" sz="1400" i="1">
                                              <a:latin typeface="Cambria Math" panose="02040503050406030204" pitchFamily="18" charset="0"/>
                                            </a:rPr>
                                            <m:t>𝑙</m:t>
                                          </m:r>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1</m:t>
                                          </m:r>
                                        </m:sup>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𝑠</m:t>
                                              </m:r>
                                            </m:e>
                                            <m:sub>
                                              <m:r>
                                                <a:rPr kumimoji="1" lang="en-US" altLang="ja-JP" sz="1400" i="1">
                                                  <a:latin typeface="Cambria Math" panose="02040503050406030204" pitchFamily="18" charset="0"/>
                                                </a:rPr>
                                                <m:t>1</m:t>
                                              </m:r>
                                            </m:sub>
                                          </m:sSub>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𝑙</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𝐼</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𝑥</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b="1" i="1" smtClean="0">
                                                  <a:solidFill>
                                                    <a:srgbClr val="FF0000"/>
                                                  </a:solidFill>
                                                  <a:latin typeface="Cambria Math" panose="02040503050406030204" pitchFamily="18" charset="0"/>
                                                </a:rPr>
                                                <m:t>+</m:t>
                                              </m:r>
                                              <m:r>
                                                <a:rPr kumimoji="1" lang="en-US" altLang="ja-JP" sz="1400" b="1" i="1" smtClean="0">
                                                  <a:solidFill>
                                                    <a:srgbClr val="FF0000"/>
                                                  </a:solidFill>
                                                  <a:latin typeface="Cambria Math" panose="02040503050406030204" pitchFamily="18" charset="0"/>
                                                </a:rPr>
                                                <m:t>𝒍</m:t>
                                              </m:r>
                                              <m:r>
                                                <a:rPr kumimoji="1" lang="en-US" altLang="ja-JP" sz="1400" b="1" i="1" smtClean="0">
                                                  <a:solidFill>
                                                    <a:srgbClr val="FF0000"/>
                                                  </a:solidFill>
                                                  <a:latin typeface="Cambria Math" panose="02040503050406030204" pitchFamily="18" charset="0"/>
                                                </a:rPr>
                                                <m:t>⋅</m:t>
                                              </m:r>
                                              <m:r>
                                                <a:rPr kumimoji="1" lang="en-US" altLang="ja-JP" sz="1400" b="1" i="1" smtClean="0">
                                                  <a:solidFill>
                                                    <a:srgbClr val="FF0000"/>
                                                  </a:solidFill>
                                                  <a:latin typeface="Cambria Math" panose="02040503050406030204" pitchFamily="18" charset="0"/>
                                                </a:rPr>
                                                <m:t>𝒅</m:t>
                                              </m:r>
                                              <m:r>
                                                <a:rPr kumimoji="1" lang="en-US" altLang="ja-JP" sz="1400" i="1">
                                                  <a:latin typeface="Cambria Math" panose="02040503050406030204" pitchFamily="18" charset="0"/>
                                                </a:rPr>
                                                <m:t>, </m:t>
                                              </m:r>
                                              <m:r>
                                                <a:rPr kumimoji="1" lang="en-US" altLang="ja-JP" sz="1400" i="1">
                                                  <a:latin typeface="Cambria Math" panose="02040503050406030204" pitchFamily="18" charset="0"/>
                                                </a:rPr>
                                                <m:t>𝑦</m:t>
                                              </m:r>
                                              <m:r>
                                                <a:rPr kumimoji="1" lang="en-US" altLang="ja-JP" sz="1400" i="1">
                                                  <a:latin typeface="Cambria Math" panose="02040503050406030204" pitchFamily="18" charset="0"/>
                                                </a:rPr>
                                                <m:t>, </m:t>
                                              </m:r>
                                              <m:r>
                                                <a:rPr kumimoji="1" lang="en-US" altLang="ja-JP" sz="1400" i="1">
                                                  <a:latin typeface="Cambria Math" panose="02040503050406030204" pitchFamily="18" charset="0"/>
                                                </a:rPr>
                                                <m:t>𝑛</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𝑙</m:t>
                                              </m:r>
                                            </m:e>
                                          </m:d>
                                        </m:e>
                                      </m:nary>
                                    </m:e>
                                  </m:nary>
                                </m:e>
                              </m:d>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d>
                                <m:dPr>
                                  <m:begChr m:val="{"/>
                                  <m:endChr m:val="}"/>
                                  <m:ctrlPr>
                                    <a:rPr kumimoji="1" lang="en-US" altLang="ja-JP" sz="1400" b="0" i="1" smtClean="0">
                                      <a:latin typeface="Cambria Math" panose="02040503050406030204" pitchFamily="18" charset="0"/>
                                    </a:rPr>
                                  </m:ctrlPr>
                                </m:dPr>
                                <m:e>
                                  <m:nary>
                                    <m:naryPr>
                                      <m:chr m:val="∑"/>
                                      <m:ctrlPr>
                                        <a:rPr kumimoji="1" lang="en-US" altLang="ja-JP" sz="1400" i="1">
                                          <a:latin typeface="Cambria Math" panose="02040503050406030204" pitchFamily="18" charset="0"/>
                                        </a:rPr>
                                      </m:ctrlPr>
                                    </m:naryPr>
                                    <m:sub>
                                      <m:r>
                                        <m:rPr>
                                          <m:brk m:alnAt="23"/>
                                        </m:rPr>
                                        <a:rPr kumimoji="1" lang="en-US" altLang="ja-JP" sz="1400" i="1">
                                          <a:latin typeface="Cambria Math" panose="02040503050406030204" pitchFamily="18" charset="0"/>
                                        </a:rPr>
                                        <m:t>𝑘</m:t>
                                      </m:r>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1</m:t>
                                      </m:r>
                                    </m:sup>
                                    <m:e>
                                      <m:nary>
                                        <m:naryPr>
                                          <m:chr m:val="∑"/>
                                          <m:ctrlPr>
                                            <a:rPr kumimoji="1" lang="en-US" altLang="ja-JP" sz="1400" i="1">
                                              <a:latin typeface="Cambria Math" panose="02040503050406030204" pitchFamily="18" charset="0"/>
                                            </a:rPr>
                                          </m:ctrlPr>
                                        </m:naryPr>
                                        <m:sub>
                                          <m:r>
                                            <a:rPr kumimoji="1" lang="en-US" altLang="ja-JP" sz="1400" i="1">
                                              <a:latin typeface="Cambria Math" panose="02040503050406030204" pitchFamily="18" charset="0"/>
                                            </a:rPr>
                                            <m:t>𝑙</m:t>
                                          </m:r>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1</m:t>
                                          </m:r>
                                        </m:sup>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𝑠</m:t>
                                              </m:r>
                                            </m:e>
                                            <m:sub>
                                              <m:r>
                                                <a:rPr kumimoji="1" lang="en-US" altLang="ja-JP" sz="1400" i="1">
                                                  <a:latin typeface="Cambria Math" panose="02040503050406030204" pitchFamily="18" charset="0"/>
                                                </a:rPr>
                                                <m:t>1</m:t>
                                              </m:r>
                                            </m:sub>
                                          </m:sSub>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𝑙</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𝐼</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𝑥</m:t>
                                              </m:r>
                                              <m:r>
                                                <a:rPr kumimoji="1" lang="en-US" altLang="ja-JP" sz="1400" b="1" i="1" smtClean="0">
                                                  <a:solidFill>
                                                    <a:srgbClr val="FF0000"/>
                                                  </a:solidFill>
                                                  <a:latin typeface="Cambria Math" panose="02040503050406030204" pitchFamily="18" charset="0"/>
                                                </a:rPr>
                                                <m:t>+</m:t>
                                              </m:r>
                                              <m:r>
                                                <a:rPr kumimoji="1" lang="en-US" altLang="ja-JP" sz="1400" b="1" i="1" smtClean="0">
                                                  <a:solidFill>
                                                    <a:srgbClr val="FF0000"/>
                                                  </a:solidFill>
                                                  <a:latin typeface="Cambria Math" panose="02040503050406030204" pitchFamily="18" charset="0"/>
                                                </a:rPr>
                                                <m:t>𝒍</m:t>
                                              </m:r>
                                              <m:r>
                                                <a:rPr kumimoji="1" lang="en-US" altLang="ja-JP" sz="1400" b="1" i="1" smtClean="0">
                                                  <a:solidFill>
                                                    <a:srgbClr val="FF0000"/>
                                                  </a:solidFill>
                                                  <a:latin typeface="Cambria Math" panose="02040503050406030204" pitchFamily="18" charset="0"/>
                                                </a:rPr>
                                                <m:t>⋅</m:t>
                                              </m:r>
                                              <m:r>
                                                <a:rPr kumimoji="1" lang="en-US" altLang="ja-JP" sz="1400" b="1" i="1" smtClean="0">
                                                  <a:solidFill>
                                                    <a:srgbClr val="FF0000"/>
                                                  </a:solidFill>
                                                  <a:latin typeface="Cambria Math" panose="02040503050406030204" pitchFamily="18" charset="0"/>
                                                </a:rPr>
                                                <m:t>𝒅</m:t>
                                              </m:r>
                                              <m:r>
                                                <a:rPr kumimoji="1" lang="en-US" altLang="ja-JP" sz="1400" i="1">
                                                  <a:latin typeface="Cambria Math" panose="02040503050406030204" pitchFamily="18" charset="0"/>
                                                </a:rPr>
                                                <m:t>, </m:t>
                                              </m:r>
                                              <m:r>
                                                <a:rPr kumimoji="1" lang="en-US" altLang="ja-JP" sz="1400" i="1">
                                                  <a:latin typeface="Cambria Math" panose="02040503050406030204" pitchFamily="18" charset="0"/>
                                                </a:rPr>
                                                <m:t>𝑦</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 </m:t>
                                              </m:r>
                                              <m:r>
                                                <a:rPr kumimoji="1" lang="en-US" altLang="ja-JP" sz="1400" i="1">
                                                  <a:latin typeface="Cambria Math" panose="02040503050406030204" pitchFamily="18" charset="0"/>
                                                </a:rPr>
                                                <m:t>𝑛</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𝑙</m:t>
                                              </m:r>
                                            </m:e>
                                          </m:d>
                                        </m:e>
                                      </m:nary>
                                    </m:e>
                                  </m:nary>
                                </m:e>
                              </m:d>
                            </m:e>
                            <m:sup>
                              <m:r>
                                <a:rPr kumimoji="1" lang="en-US" altLang="ja-JP" sz="1400" b="0" i="1" smtClean="0">
                                  <a:latin typeface="Cambria Math" panose="02040503050406030204" pitchFamily="18" charset="0"/>
                                </a:rPr>
                                <m:t>2</m:t>
                              </m:r>
                            </m:sup>
                          </m:sSup>
                        </m:e>
                      </m:rad>
                    </m:oMath>
                  </m:oMathPara>
                </a14:m>
                <a:endParaRPr kumimoji="1" lang="ja-JP" altLang="en-US" sz="1600" dirty="0"/>
              </a:p>
            </p:txBody>
          </p:sp>
        </mc:Choice>
        <mc:Fallback xmlns="">
          <p:sp>
            <p:nvSpPr>
              <p:cNvPr id="25" name="テキスト ボックス 24">
                <a:extLst>
                  <a:ext uri="{FF2B5EF4-FFF2-40B4-BE49-F238E27FC236}">
                    <a16:creationId xmlns:a16="http://schemas.microsoft.com/office/drawing/2014/main" id="{47BE6301-0FB5-4BA4-AB84-B11FB9BC73F6}"/>
                  </a:ext>
                </a:extLst>
              </p:cNvPr>
              <p:cNvSpPr txBox="1">
                <a:spLocks noRot="1" noChangeAspect="1" noMove="1" noResize="1" noEditPoints="1" noAdjustHandles="1" noChangeArrowheads="1" noChangeShapeType="1" noTextEdit="1"/>
              </p:cNvSpPr>
              <p:nvPr/>
            </p:nvSpPr>
            <p:spPr>
              <a:xfrm>
                <a:off x="403998" y="4193985"/>
                <a:ext cx="8336000" cy="83817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786150-1981-4B20-816C-38C88532EC4B}"/>
                  </a:ext>
                </a:extLst>
              </p:cNvPr>
              <p:cNvSpPr txBox="1"/>
              <p:nvPr/>
            </p:nvSpPr>
            <p:spPr>
              <a:xfrm>
                <a:off x="326574" y="5723837"/>
                <a:ext cx="8609857"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FF0000"/>
                          </a:solidFill>
                          <a:latin typeface="Cambria Math" panose="02040503050406030204" pitchFamily="18" charset="0"/>
                        </a:rPr>
                        <m:t>𝒅</m:t>
                      </m:r>
                      <m:r>
                        <a:rPr kumimoji="1" lang="en-US" altLang="ja-JP" b="1" i="1" smtClean="0">
                          <a:solidFill>
                            <a:srgbClr val="FF0000"/>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𝐿𝐸𝐷</m:t>
                      </m:r>
                      <m:r>
                        <a:rPr kumimoji="1" lang="ja-JP" altLang="en-US" b="1" i="0">
                          <a:solidFill>
                            <a:srgbClr val="FF0000"/>
                          </a:solidFill>
                          <a:latin typeface="Cambria Math" panose="02040503050406030204" pitchFamily="18" charset="0"/>
                        </a:rPr>
                        <m:t>の</m:t>
                      </m:r>
                      <m:r>
                        <a:rPr kumimoji="1" lang="ja-JP" altLang="en-US" b="1" i="0" smtClean="0">
                          <a:solidFill>
                            <a:srgbClr val="FF0000"/>
                          </a:solidFill>
                          <a:latin typeface="Cambria Math" panose="02040503050406030204" pitchFamily="18" charset="0"/>
                        </a:rPr>
                        <m:t>移動</m:t>
                      </m:r>
                      <m:r>
                        <a:rPr kumimoji="1" lang="ja-JP" altLang="en-US" b="1" i="0">
                          <a:solidFill>
                            <a:srgbClr val="FF0000"/>
                          </a:solidFill>
                          <a:latin typeface="Cambria Math" panose="02040503050406030204" pitchFamily="18" charset="0"/>
                        </a:rPr>
                        <m:t>距離</m:t>
                      </m:r>
                      <m:d>
                        <m:dPr>
                          <m:begChr m:val="["/>
                          <m:endChr m:val="]"/>
                          <m:ctrlPr>
                            <a:rPr kumimoji="1" lang="en-US" altLang="ja-JP" i="1" smtClean="0">
                              <a:solidFill>
                                <a:srgbClr val="FF0000"/>
                              </a:solidFill>
                              <a:latin typeface="Cambria Math" panose="02040503050406030204" pitchFamily="18" charset="0"/>
                            </a:rPr>
                          </m:ctrlPr>
                        </m:dPr>
                        <m:e>
                          <m:r>
                            <m:rPr>
                              <m:sty m:val="p"/>
                            </m:rPr>
                            <a:rPr kumimoji="1" lang="en-US" altLang="ja-JP" b="0" i="0" smtClean="0">
                              <a:solidFill>
                                <a:srgbClr val="FF0000"/>
                              </a:solidFill>
                              <a:latin typeface="Cambria Math" panose="02040503050406030204" pitchFamily="18" charset="0"/>
                            </a:rPr>
                            <m:t>pixel</m:t>
                          </m:r>
                        </m:e>
                      </m:d>
                      <m:r>
                        <a:rPr kumimoji="1" lang="en-US" altLang="ja-JP" b="1" i="0" smtClean="0">
                          <a:solidFill>
                            <a:srgbClr val="FF0000"/>
                          </a:solidFill>
                          <a:latin typeface="Cambria Math" panose="02040503050406030204" pitchFamily="18" charset="0"/>
                        </a:rPr>
                        <m:t>,</m:t>
                      </m:r>
                      <m:r>
                        <a:rPr kumimoji="1" lang="en-US" altLang="ja-JP" b="0" i="0"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
                        </m:e>
                      </m:d>
                      <m:r>
                        <a:rPr kumimoji="1" lang="en-US" altLang="ja-JP" b="0" i="1" smtClean="0">
                          <a:latin typeface="Cambria Math" panose="02040503050406030204" pitchFamily="18" charset="0"/>
                        </a:rPr>
                        <m:t>,  </m:t>
                      </m:r>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𝑠</m:t>
                          </m:r>
                        </m:e>
                        <m:sub>
                          <m:r>
                            <a:rPr kumimoji="1" lang="en-US" altLang="ja-JP" i="1">
                              <a:latin typeface="Cambria Math" panose="02040503050406030204" pitchFamily="18" charset="0"/>
                            </a:rPr>
                            <m:t>2</m:t>
                          </m:r>
                        </m:sub>
                      </m:sSub>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r>
                            <a:rPr kumimoji="1" lang="en-US" altLang="ja-JP" i="1">
                              <a:latin typeface="Cambria Math" panose="02040503050406030204" pitchFamily="18" charset="0"/>
                            </a:rPr>
                            <m:t>, </m:t>
                          </m:r>
                          <m:r>
                            <a:rPr kumimoji="1" lang="en-US" altLang="ja-JP" i="1">
                              <a:latin typeface="Cambria Math" panose="02040503050406030204" pitchFamily="18" charset="0"/>
                            </a:rPr>
                            <m:t>𝑙</m:t>
                          </m:r>
                        </m:e>
                      </m:d>
                      <m:r>
                        <a:rPr kumimoji="1" lang="en-US" altLang="ja-JP" i="1">
                          <a:latin typeface="Cambria Math" panose="02040503050406030204" pitchFamily="18" charset="0"/>
                        </a:rPr>
                        <m:t>=</m:t>
                      </m:r>
                      <m:d>
                        <m:dPr>
                          <m:ctrlPr>
                            <a:rPr kumimoji="1" lang="en-US" altLang="ja-JP" i="1">
                              <a:latin typeface="Cambria Math" panose="02040503050406030204" pitchFamily="18" charset="0"/>
                            </a:rPr>
                          </m:ctrlPr>
                        </m:dPr>
                        <m:e>
                          <m:m>
                            <m:mPr>
                              <m:mcs>
                                <m:mc>
                                  <m:mcPr>
                                    <m:count m:val="3"/>
                                    <m:mcJc m:val="center"/>
                                  </m:mcPr>
                                </m:mc>
                              </m:mcs>
                              <m:ctrlPr>
                                <a:rPr kumimoji="1" lang="en-US" altLang="ja-JP" i="1">
                                  <a:latin typeface="Cambria Math" panose="02040503050406030204" pitchFamily="18" charset="0"/>
                                </a:rPr>
                              </m:ctrlPr>
                            </m:mPr>
                            <m:mr>
                              <m:e>
                                <m:r>
                                  <m:rPr>
                                    <m:brk m:alnAt="7"/>
                                  </m:rPr>
                                  <a:rPr kumimoji="1" lang="en-US" altLang="ja-JP" i="1">
                                    <a:latin typeface="Cambria Math" panose="02040503050406030204" pitchFamily="18" charset="0"/>
                                  </a:rPr>
                                  <m:t>−</m:t>
                                </m:r>
                                <m:r>
                                  <a:rPr kumimoji="1" lang="en-US" altLang="ja-JP" i="1">
                                    <a:latin typeface="Cambria Math" panose="02040503050406030204" pitchFamily="18" charset="0"/>
                                  </a:rPr>
                                  <m:t>1</m:t>
                                </m:r>
                              </m:e>
                              <m:e>
                                <m:r>
                                  <a:rPr kumimoji="1" lang="en-US" altLang="ja-JP" i="1">
                                    <a:latin typeface="Cambria Math" panose="02040503050406030204" pitchFamily="18" charset="0"/>
                                  </a:rPr>
                                  <m:t>0</m:t>
                                </m:r>
                              </m:e>
                              <m:e>
                                <m:r>
                                  <a:rPr kumimoji="1" lang="en-US" altLang="ja-JP" i="1">
                                    <a:latin typeface="Cambria Math" panose="02040503050406030204" pitchFamily="18" charset="0"/>
                                  </a:rPr>
                                  <m:t>1</m:t>
                                </m:r>
                              </m:e>
                            </m:mr>
                            <m:mr>
                              <m:e>
                                <m:r>
                                  <a:rPr kumimoji="1" lang="en-US" altLang="ja-JP" i="1">
                                    <a:latin typeface="Cambria Math" panose="02040503050406030204" pitchFamily="18" charset="0"/>
                                  </a:rPr>
                                  <m:t>−2</m:t>
                                </m:r>
                              </m:e>
                              <m:e>
                                <m:r>
                                  <a:rPr kumimoji="1" lang="en-US" altLang="ja-JP" i="1">
                                    <a:latin typeface="Cambria Math" panose="02040503050406030204" pitchFamily="18" charset="0"/>
                                  </a:rPr>
                                  <m:t>0</m:t>
                                </m:r>
                              </m:e>
                              <m:e>
                                <m:r>
                                  <a:rPr kumimoji="1" lang="en-US" altLang="ja-JP" i="1">
                                    <a:latin typeface="Cambria Math" panose="02040503050406030204" pitchFamily="18" charset="0"/>
                                  </a:rPr>
                                  <m:t>2</m:t>
                                </m:r>
                              </m:e>
                            </m:mr>
                            <m:mr>
                              <m:e>
                                <m:r>
                                  <a:rPr kumimoji="1" lang="en-US" altLang="ja-JP" i="1">
                                    <a:latin typeface="Cambria Math" panose="02040503050406030204" pitchFamily="18" charset="0"/>
                                  </a:rPr>
                                  <m:t>−1</m:t>
                                </m:r>
                              </m:e>
                              <m:e>
                                <m:r>
                                  <a:rPr kumimoji="1" lang="en-US" altLang="ja-JP" i="1">
                                    <a:latin typeface="Cambria Math" panose="02040503050406030204" pitchFamily="18" charset="0"/>
                                  </a:rPr>
                                  <m:t>0</m:t>
                                </m:r>
                              </m:e>
                              <m:e>
                                <m:r>
                                  <a:rPr kumimoji="1" lang="en-US" altLang="ja-JP" i="1">
                                    <a:latin typeface="Cambria Math" panose="02040503050406030204" pitchFamily="18" charset="0"/>
                                  </a:rPr>
                                  <m:t>1</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E786150-1981-4B20-816C-38C88532EC4B}"/>
                  </a:ext>
                </a:extLst>
              </p:cNvPr>
              <p:cNvSpPr txBox="1">
                <a:spLocks noRot="1" noChangeAspect="1" noMove="1" noResize="1" noEditPoints="1" noAdjustHandles="1" noChangeArrowheads="1" noChangeShapeType="1" noTextEdit="1"/>
              </p:cNvSpPr>
              <p:nvPr/>
            </p:nvSpPr>
            <p:spPr>
              <a:xfrm>
                <a:off x="326574" y="5723837"/>
                <a:ext cx="8609857" cy="732573"/>
              </a:xfrm>
              <a:prstGeom prst="rect">
                <a:avLst/>
              </a:prstGeom>
              <a:blipFill>
                <a:blip r:embed="rId5"/>
                <a:stretch>
                  <a:fillRect/>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F5664F1-7B30-484E-A4AC-4FCB6C36E190}"/>
              </a:ext>
            </a:extLst>
          </p:cNvPr>
          <p:cNvCxnSpPr>
            <a:cxnSpLocks/>
          </p:cNvCxnSpPr>
          <p:nvPr/>
        </p:nvCxnSpPr>
        <p:spPr>
          <a:xfrm>
            <a:off x="1934837" y="2476153"/>
            <a:ext cx="269666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61F959-4107-4719-AE8B-2B4137B593B4}"/>
              </a:ext>
            </a:extLst>
          </p:cNvPr>
          <p:cNvCxnSpPr>
            <a:cxnSpLocks/>
          </p:cNvCxnSpPr>
          <p:nvPr/>
        </p:nvCxnSpPr>
        <p:spPr>
          <a:xfrm>
            <a:off x="5049750" y="2465512"/>
            <a:ext cx="278796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B5B4A18-4E1F-4527-8F1D-21D26530A654}"/>
              </a:ext>
            </a:extLst>
          </p:cNvPr>
          <p:cNvSpPr txBox="1"/>
          <p:nvPr/>
        </p:nvSpPr>
        <p:spPr>
          <a:xfrm>
            <a:off x="2189821" y="2516363"/>
            <a:ext cx="2390529" cy="369332"/>
          </a:xfrm>
          <a:prstGeom prst="rect">
            <a:avLst/>
          </a:prstGeom>
          <a:noFill/>
        </p:spPr>
        <p:txBody>
          <a:bodyPr wrap="square" rtlCol="0">
            <a:spAutoFit/>
          </a:bodyPr>
          <a:lstStyle/>
          <a:p>
            <a:r>
              <a:rPr kumimoji="1" lang="ja-JP" altLang="en-US" b="1" dirty="0"/>
              <a:t>縦方向の空間勾配</a:t>
            </a:r>
          </a:p>
        </p:txBody>
      </p:sp>
      <p:sp>
        <p:nvSpPr>
          <p:cNvPr id="33" name="テキスト ボックス 32">
            <a:extLst>
              <a:ext uri="{FF2B5EF4-FFF2-40B4-BE49-F238E27FC236}">
                <a16:creationId xmlns:a16="http://schemas.microsoft.com/office/drawing/2014/main" id="{6631F331-538E-41D7-BFB8-AFD98FC75654}"/>
              </a:ext>
            </a:extLst>
          </p:cNvPr>
          <p:cNvSpPr txBox="1"/>
          <p:nvPr/>
        </p:nvSpPr>
        <p:spPr>
          <a:xfrm>
            <a:off x="5380180" y="2521487"/>
            <a:ext cx="2390529" cy="369332"/>
          </a:xfrm>
          <a:prstGeom prst="rect">
            <a:avLst/>
          </a:prstGeom>
          <a:noFill/>
        </p:spPr>
        <p:txBody>
          <a:bodyPr wrap="square" rtlCol="0">
            <a:spAutoFit/>
          </a:bodyPr>
          <a:lstStyle/>
          <a:p>
            <a:r>
              <a:rPr kumimoji="1" lang="ja-JP" altLang="en-US" b="1" dirty="0"/>
              <a:t>横方向の空間勾配</a:t>
            </a:r>
          </a:p>
        </p:txBody>
      </p:sp>
      <p:cxnSp>
        <p:nvCxnSpPr>
          <p:cNvPr id="34" name="直線コネクタ 33">
            <a:extLst>
              <a:ext uri="{FF2B5EF4-FFF2-40B4-BE49-F238E27FC236}">
                <a16:creationId xmlns:a16="http://schemas.microsoft.com/office/drawing/2014/main" id="{94738737-6769-42DD-B722-30A4E9BC2D37}"/>
              </a:ext>
            </a:extLst>
          </p:cNvPr>
          <p:cNvCxnSpPr/>
          <p:nvPr/>
        </p:nvCxnSpPr>
        <p:spPr>
          <a:xfrm>
            <a:off x="1647504" y="5015985"/>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E0794C-EA3D-4674-8882-264A9823DF8B}"/>
              </a:ext>
            </a:extLst>
          </p:cNvPr>
          <p:cNvCxnSpPr/>
          <p:nvPr/>
        </p:nvCxnSpPr>
        <p:spPr>
          <a:xfrm>
            <a:off x="5380180" y="5032163"/>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64B80DC-F4B6-4C1D-AB66-45BA7E6DCFFB}"/>
              </a:ext>
            </a:extLst>
          </p:cNvPr>
          <p:cNvSpPr txBox="1"/>
          <p:nvPr/>
        </p:nvSpPr>
        <p:spPr>
          <a:xfrm>
            <a:off x="2240974" y="5091446"/>
            <a:ext cx="2390529" cy="369332"/>
          </a:xfrm>
          <a:prstGeom prst="rect">
            <a:avLst/>
          </a:prstGeom>
          <a:noFill/>
        </p:spPr>
        <p:txBody>
          <a:bodyPr wrap="square" rtlCol="0">
            <a:spAutoFit/>
          </a:bodyPr>
          <a:lstStyle/>
          <a:p>
            <a:r>
              <a:rPr kumimoji="1" lang="en-US" altLang="ja-JP" b="1" dirty="0"/>
              <a:t>x</a:t>
            </a:r>
            <a:r>
              <a:rPr kumimoji="1" lang="ja-JP" altLang="en-US" b="1" dirty="0"/>
              <a:t>方向の時間勾配</a:t>
            </a:r>
          </a:p>
        </p:txBody>
      </p:sp>
      <p:sp>
        <p:nvSpPr>
          <p:cNvPr id="38" name="テキスト ボックス 37">
            <a:extLst>
              <a:ext uri="{FF2B5EF4-FFF2-40B4-BE49-F238E27FC236}">
                <a16:creationId xmlns:a16="http://schemas.microsoft.com/office/drawing/2014/main" id="{8AD86195-620D-472F-9C57-563808402EDE}"/>
              </a:ext>
            </a:extLst>
          </p:cNvPr>
          <p:cNvSpPr txBox="1"/>
          <p:nvPr/>
        </p:nvSpPr>
        <p:spPr>
          <a:xfrm>
            <a:off x="5844728" y="5091446"/>
            <a:ext cx="2390529" cy="369332"/>
          </a:xfrm>
          <a:prstGeom prst="rect">
            <a:avLst/>
          </a:prstGeom>
          <a:noFill/>
        </p:spPr>
        <p:txBody>
          <a:bodyPr wrap="square" rtlCol="0">
            <a:spAutoFit/>
          </a:bodyPr>
          <a:lstStyle/>
          <a:p>
            <a:r>
              <a:rPr kumimoji="1" lang="en-US" altLang="ja-JP" b="1" dirty="0"/>
              <a:t>y</a:t>
            </a:r>
            <a:r>
              <a:rPr kumimoji="1" lang="ja-JP" altLang="en-US" b="1" dirty="0"/>
              <a:t>方向の時間勾配</a:t>
            </a:r>
          </a:p>
        </p:txBody>
      </p:sp>
    </p:spTree>
    <p:extLst>
      <p:ext uri="{BB962C8B-B14F-4D97-AF65-F5344CB8AC3E}">
        <p14:creationId xmlns:p14="http://schemas.microsoft.com/office/powerpoint/2010/main" val="146626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BC0C152-2B66-4CFB-B5F1-AA449BB63BFA}"/>
              </a:ext>
            </a:extLst>
          </p:cNvPr>
          <p:cNvSpPr>
            <a:spLocks noGrp="1"/>
          </p:cNvSpPr>
          <p:nvPr>
            <p:ph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26A96E0A-30CC-48E4-ADB9-3BDF08106EFA}"/>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pic>
        <p:nvPicPr>
          <p:cNvPr id="6" name="図 5">
            <a:extLst>
              <a:ext uri="{FF2B5EF4-FFF2-40B4-BE49-F238E27FC236}">
                <a16:creationId xmlns:a16="http://schemas.microsoft.com/office/drawing/2014/main" id="{F4088B3D-4A47-4B86-969B-61F9CEAC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308" y="4016963"/>
            <a:ext cx="2160000" cy="2160000"/>
          </a:xfrm>
          <a:prstGeom prst="rect">
            <a:avLst/>
          </a:prstGeom>
          <a:ln w="38100">
            <a:solidFill>
              <a:srgbClr val="7F7F7F"/>
            </a:solidFill>
          </a:ln>
        </p:spPr>
      </p:pic>
      <p:pic>
        <p:nvPicPr>
          <p:cNvPr id="8" name="図 7">
            <a:extLst>
              <a:ext uri="{FF2B5EF4-FFF2-40B4-BE49-F238E27FC236}">
                <a16:creationId xmlns:a16="http://schemas.microsoft.com/office/drawing/2014/main" id="{C6EA2E61-DFA3-4015-A450-C7B5CF8E2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94" y="805776"/>
            <a:ext cx="1800000" cy="1800000"/>
          </a:xfrm>
          <a:prstGeom prst="rect">
            <a:avLst/>
          </a:prstGeom>
          <a:ln w="38100">
            <a:solidFill>
              <a:srgbClr val="7F7F7F"/>
            </a:solidFill>
          </a:ln>
        </p:spPr>
      </p:pic>
      <p:pic>
        <p:nvPicPr>
          <p:cNvPr id="10" name="図 9">
            <a:extLst>
              <a:ext uri="{FF2B5EF4-FFF2-40B4-BE49-F238E27FC236}">
                <a16:creationId xmlns:a16="http://schemas.microsoft.com/office/drawing/2014/main" id="{34CBE56E-291A-418E-8FFD-A17378AD2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694" y="2797192"/>
            <a:ext cx="1800000" cy="1800000"/>
          </a:xfrm>
          <a:prstGeom prst="rect">
            <a:avLst/>
          </a:prstGeom>
          <a:ln w="38100">
            <a:solidFill>
              <a:srgbClr val="7F7F7F"/>
            </a:solidFill>
          </a:ln>
        </p:spPr>
      </p:pic>
      <p:pic>
        <p:nvPicPr>
          <p:cNvPr id="12" name="図 11">
            <a:extLst>
              <a:ext uri="{FF2B5EF4-FFF2-40B4-BE49-F238E27FC236}">
                <a16:creationId xmlns:a16="http://schemas.microsoft.com/office/drawing/2014/main" id="{540346F0-3083-457F-AA3B-840991D6E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94" y="4788608"/>
            <a:ext cx="1800000" cy="1800000"/>
          </a:xfrm>
          <a:prstGeom prst="rect">
            <a:avLst/>
          </a:prstGeom>
          <a:ln w="38100">
            <a:solidFill>
              <a:srgbClr val="7F7F7F"/>
            </a:solidFill>
          </a:ln>
        </p:spPr>
      </p:pic>
      <p:pic>
        <p:nvPicPr>
          <p:cNvPr id="14" name="図 13">
            <a:extLst>
              <a:ext uri="{FF2B5EF4-FFF2-40B4-BE49-F238E27FC236}">
                <a16:creationId xmlns:a16="http://schemas.microsoft.com/office/drawing/2014/main" id="{9DC35D61-01E0-478E-9C1F-D2829F768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3308" y="1117600"/>
            <a:ext cx="2160000" cy="2160000"/>
          </a:xfrm>
          <a:prstGeom prst="rect">
            <a:avLst/>
          </a:prstGeom>
          <a:ln w="38100">
            <a:solidFill>
              <a:srgbClr val="7F7F7F"/>
            </a:solidFill>
          </a:ln>
        </p:spPr>
      </p:pic>
      <p:sp>
        <p:nvSpPr>
          <p:cNvPr id="18" name="テキスト ボックス 17">
            <a:extLst>
              <a:ext uri="{FF2B5EF4-FFF2-40B4-BE49-F238E27FC236}">
                <a16:creationId xmlns:a16="http://schemas.microsoft.com/office/drawing/2014/main" id="{1976DC35-FD08-4F8B-84DF-DCC04044CC8C}"/>
              </a:ext>
            </a:extLst>
          </p:cNvPr>
          <p:cNvSpPr txBox="1"/>
          <p:nvPr/>
        </p:nvSpPr>
        <p:spPr>
          <a:xfrm>
            <a:off x="520700" y="1505721"/>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19" name="テキスト ボックス 18">
            <a:extLst>
              <a:ext uri="{FF2B5EF4-FFF2-40B4-BE49-F238E27FC236}">
                <a16:creationId xmlns:a16="http://schemas.microsoft.com/office/drawing/2014/main" id="{98BF1EDE-1B25-4038-8898-D93F54F47DB3}"/>
              </a:ext>
            </a:extLst>
          </p:cNvPr>
          <p:cNvSpPr txBox="1"/>
          <p:nvPr/>
        </p:nvSpPr>
        <p:spPr>
          <a:xfrm>
            <a:off x="520700" y="3452446"/>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0" name="テキスト ボックス 19">
            <a:extLst>
              <a:ext uri="{FF2B5EF4-FFF2-40B4-BE49-F238E27FC236}">
                <a16:creationId xmlns:a16="http://schemas.microsoft.com/office/drawing/2014/main" id="{8D10A2FA-9DA2-4731-9987-B5FD4CA82B6C}"/>
              </a:ext>
            </a:extLst>
          </p:cNvPr>
          <p:cNvSpPr txBox="1"/>
          <p:nvPr/>
        </p:nvSpPr>
        <p:spPr>
          <a:xfrm>
            <a:off x="520700" y="5392739"/>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cxnSp>
        <p:nvCxnSpPr>
          <p:cNvPr id="21" name="直線コネクタ 20">
            <a:extLst>
              <a:ext uri="{FF2B5EF4-FFF2-40B4-BE49-F238E27FC236}">
                <a16:creationId xmlns:a16="http://schemas.microsoft.com/office/drawing/2014/main" id="{FE140F2A-53D3-4A0C-8FE7-885D957B72D3}"/>
              </a:ext>
            </a:extLst>
          </p:cNvPr>
          <p:cNvCxnSpPr>
            <a:cxnSpLocks/>
            <a:stCxn id="10" idx="3"/>
            <a:endCxn id="14" idx="1"/>
          </p:cNvCxnSpPr>
          <p:nvPr/>
        </p:nvCxnSpPr>
        <p:spPr>
          <a:xfrm flipV="1">
            <a:off x="3270694" y="2197600"/>
            <a:ext cx="2602614" cy="1499592"/>
          </a:xfrm>
          <a:prstGeom prst="line">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14982E1-7D70-48B1-9023-3A543FED4C24}"/>
              </a:ext>
            </a:extLst>
          </p:cNvPr>
          <p:cNvSpPr txBox="1"/>
          <p:nvPr/>
        </p:nvSpPr>
        <p:spPr>
          <a:xfrm>
            <a:off x="4518243" y="1950565"/>
            <a:ext cx="1104902" cy="369332"/>
          </a:xfrm>
          <a:prstGeom prst="rect">
            <a:avLst/>
          </a:prstGeom>
          <a:noFill/>
          <a:ln w="28575">
            <a:solidFill>
              <a:srgbClr val="00B0F0"/>
            </a:solidFill>
          </a:ln>
        </p:spPr>
        <p:txBody>
          <a:bodyPr wrap="square" rtlCol="0">
            <a:spAutoFit/>
          </a:bodyPr>
          <a:lstStyle/>
          <a:p>
            <a:r>
              <a:rPr kumimoji="1" lang="ja-JP" altLang="en-US" b="1" dirty="0"/>
              <a:t>空間勾配</a:t>
            </a:r>
          </a:p>
        </p:txBody>
      </p:sp>
      <p:cxnSp>
        <p:nvCxnSpPr>
          <p:cNvPr id="23" name="直線コネクタ 22">
            <a:extLst>
              <a:ext uri="{FF2B5EF4-FFF2-40B4-BE49-F238E27FC236}">
                <a16:creationId xmlns:a16="http://schemas.microsoft.com/office/drawing/2014/main" id="{3A826768-55DE-4112-818E-F2A6A1255D43}"/>
              </a:ext>
            </a:extLst>
          </p:cNvPr>
          <p:cNvCxnSpPr>
            <a:cxnSpLocks/>
            <a:stCxn id="12" idx="3"/>
            <a:endCxn id="6" idx="1"/>
          </p:cNvCxnSpPr>
          <p:nvPr/>
        </p:nvCxnSpPr>
        <p:spPr>
          <a:xfrm flipV="1">
            <a:off x="3270694" y="5096963"/>
            <a:ext cx="2602614" cy="591645"/>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464A9A7-39A0-4F87-A800-B3180F35F839}"/>
              </a:ext>
            </a:extLst>
          </p:cNvPr>
          <p:cNvCxnSpPr>
            <a:cxnSpLocks/>
            <a:stCxn id="8" idx="3"/>
            <a:endCxn id="6" idx="1"/>
          </p:cNvCxnSpPr>
          <p:nvPr/>
        </p:nvCxnSpPr>
        <p:spPr>
          <a:xfrm>
            <a:off x="3270694" y="1705776"/>
            <a:ext cx="2602614" cy="3391187"/>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1DBC762-B2D0-46AC-8F93-441A16B61D4B}"/>
              </a:ext>
            </a:extLst>
          </p:cNvPr>
          <p:cNvSpPr txBox="1"/>
          <p:nvPr/>
        </p:nvSpPr>
        <p:spPr>
          <a:xfrm>
            <a:off x="4602308" y="5405318"/>
            <a:ext cx="1187959" cy="369332"/>
          </a:xfrm>
          <a:prstGeom prst="rect">
            <a:avLst/>
          </a:prstGeom>
          <a:noFill/>
          <a:ln w="28575">
            <a:solidFill>
              <a:srgbClr val="FFC410"/>
            </a:solidFill>
          </a:ln>
        </p:spPr>
        <p:txBody>
          <a:bodyPr wrap="square" rtlCol="0">
            <a:spAutoFit/>
          </a:bodyPr>
          <a:lstStyle/>
          <a:p>
            <a:r>
              <a:rPr kumimoji="1" lang="ja-JP" altLang="en-US" b="1" dirty="0"/>
              <a:t>時間勾配</a:t>
            </a:r>
          </a:p>
        </p:txBody>
      </p:sp>
      <p:sp>
        <p:nvSpPr>
          <p:cNvPr id="27" name="タイトル 1">
            <a:extLst>
              <a:ext uri="{FF2B5EF4-FFF2-40B4-BE49-F238E27FC236}">
                <a16:creationId xmlns:a16="http://schemas.microsoft.com/office/drawing/2014/main" id="{1180371F-9B6B-4E21-B4A2-E73CA9B18326}"/>
              </a:ext>
            </a:extLst>
          </p:cNvPr>
          <p:cNvSpPr>
            <a:spLocks noGrp="1"/>
          </p:cNvSpPr>
          <p:nvPr>
            <p:ph type="title"/>
          </p:nvPr>
        </p:nvSpPr>
        <p:spPr>
          <a:xfrm>
            <a:off x="258792" y="1"/>
            <a:ext cx="8626416" cy="681036"/>
          </a:xfrm>
        </p:spPr>
        <p:txBody>
          <a:bodyPr>
            <a:normAutofit/>
          </a:bodyPr>
          <a:lstStyle/>
          <a:p>
            <a:r>
              <a:rPr kumimoji="1" lang="en-US" altLang="ja-JP" dirty="0"/>
              <a:t>1.</a:t>
            </a:r>
            <a:r>
              <a:rPr kumimoji="1" lang="ja-JP" altLang="en-US" dirty="0"/>
              <a:t>各撮影画像の空間</a:t>
            </a:r>
            <a:r>
              <a:rPr kumimoji="1" lang="en-US" altLang="ja-JP" dirty="0"/>
              <a:t>-</a:t>
            </a:r>
            <a:r>
              <a:rPr kumimoji="1" lang="ja-JP" altLang="en-US" dirty="0"/>
              <a:t>時間勾配を算出</a:t>
            </a:r>
            <a:endParaRPr kumimoji="1" lang="en-US" altLang="ja-JP" dirty="0"/>
          </a:p>
        </p:txBody>
      </p:sp>
    </p:spTree>
    <p:extLst>
      <p:ext uri="{BB962C8B-B14F-4D97-AF65-F5344CB8AC3E}">
        <p14:creationId xmlns:p14="http://schemas.microsoft.com/office/powerpoint/2010/main" val="1130372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捕捉手法の手順</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kumimoji="1" lang="ja-JP" altLang="en-US" dirty="0">
                <a:solidFill>
                  <a:schemeClr val="bg1">
                    <a:lumMod val="65000"/>
                  </a:schemeClr>
                </a:solidFill>
              </a:rPr>
              <a:t>各撮影画像の空間</a:t>
            </a:r>
            <a:r>
              <a:rPr kumimoji="1" lang="en-US" altLang="ja-JP" dirty="0">
                <a:solidFill>
                  <a:schemeClr val="bg1">
                    <a:lumMod val="65000"/>
                  </a:schemeClr>
                </a:solidFill>
              </a:rPr>
              <a:t>-</a:t>
            </a:r>
            <a:r>
              <a:rPr kumimoji="1" lang="ja-JP" altLang="en-US" dirty="0">
                <a:solidFill>
                  <a:schemeClr val="bg1">
                    <a:lumMod val="65000"/>
                  </a:schemeClr>
                </a:solidFill>
              </a:rPr>
              <a:t>時間勾配を算出</a:t>
            </a:r>
            <a:endParaRPr kumimoji="1" lang="en-US" altLang="ja-JP" dirty="0">
              <a:solidFill>
                <a:schemeClr val="bg1">
                  <a:lumMod val="65000"/>
                </a:schemeClr>
              </a:solidFill>
            </a:endParaRPr>
          </a:p>
          <a:p>
            <a:pPr lvl="1"/>
            <a:r>
              <a:rPr kumimoji="1" lang="ja-JP" altLang="en-US" dirty="0">
                <a:solidFill>
                  <a:schemeClr val="bg1">
                    <a:lumMod val="65000"/>
                  </a:schemeClr>
                </a:solidFill>
              </a:rPr>
              <a:t>画像全体で行っているため処理が遅い</a:t>
            </a:r>
            <a:endParaRPr kumimoji="1" lang="en-US" altLang="ja-JP" dirty="0">
              <a:solidFill>
                <a:schemeClr val="bg1">
                  <a:lumMod val="65000"/>
                </a:schemeClr>
              </a:solidFill>
            </a:endParaRPr>
          </a:p>
          <a:p>
            <a:pPr lvl="1"/>
            <a:endParaRPr kumimoji="1" lang="en-US" altLang="ja-JP" dirty="0"/>
          </a:p>
          <a:p>
            <a:pPr marL="457200" indent="-457200">
              <a:buFont typeface="+mj-lt"/>
              <a:buAutoNum type="arabicPeriod"/>
            </a:pPr>
            <a:r>
              <a:rPr lang="ja-JP" altLang="en-US" dirty="0"/>
              <a:t>平均する撮影画像で</a:t>
            </a:r>
            <a:r>
              <a:rPr lang="en-US" altLang="ja-JP" dirty="0"/>
              <a:t>LED</a:t>
            </a:r>
            <a:r>
              <a:rPr lang="ja-JP" altLang="en-US" dirty="0"/>
              <a:t>位置が重なるよう位置を補正する</a:t>
            </a:r>
            <a:endParaRPr lang="en-US" altLang="ja-JP" dirty="0"/>
          </a:p>
          <a:p>
            <a:pPr lvl="1"/>
            <a:r>
              <a:rPr lang="ja-JP" altLang="en-US" dirty="0"/>
              <a:t>捕捉したい画像の</a:t>
            </a:r>
            <a:r>
              <a:rPr lang="en-US" altLang="ja-JP" dirty="0"/>
              <a:t>LED</a:t>
            </a:r>
            <a:r>
              <a:rPr lang="ja-JP" altLang="en-US" dirty="0"/>
              <a:t>に重なるように他の画像を位置補正</a:t>
            </a:r>
            <a:endParaRPr lang="en-US" altLang="ja-JP" dirty="0"/>
          </a:p>
          <a:p>
            <a:pPr lvl="1"/>
            <a:endParaRPr lang="en-US" altLang="ja-JP" dirty="0">
              <a:solidFill>
                <a:schemeClr val="bg1">
                  <a:lumMod val="65000"/>
                </a:schemeClr>
              </a:solidFill>
            </a:endParaRPr>
          </a:p>
          <a:p>
            <a:pPr marL="457200" indent="-457200">
              <a:buFont typeface="+mj-lt"/>
              <a:buAutoNum type="arabicPeriod"/>
            </a:pPr>
            <a:r>
              <a:rPr kumimoji="1" lang="ja-JP" altLang="en-US" dirty="0">
                <a:solidFill>
                  <a:schemeClr val="bg1">
                    <a:lumMod val="65000"/>
                  </a:schemeClr>
                </a:solidFill>
              </a:rPr>
              <a:t>閾値による二値化を行い、捕捉終了</a:t>
            </a:r>
            <a:endParaRPr kumimoji="1" lang="en-US" altLang="ja-JP" dirty="0">
              <a:solidFill>
                <a:schemeClr val="bg1">
                  <a:lumMod val="65000"/>
                </a:schemeClr>
              </a:solidFill>
            </a:endParaRPr>
          </a:p>
          <a:p>
            <a:pPr lvl="1"/>
            <a:r>
              <a:rPr kumimoji="1" lang="ja-JP" altLang="en-US" dirty="0">
                <a:solidFill>
                  <a:schemeClr val="bg1">
                    <a:lumMod val="65000"/>
                  </a:schemeClr>
                </a:solidFill>
              </a:rPr>
              <a:t>閾値を超えたピクセルを含む長方形を出力</a:t>
            </a:r>
            <a:endParaRPr kumimoji="1" lang="en-US" altLang="ja-JP" dirty="0">
              <a:solidFill>
                <a:schemeClr val="bg1">
                  <a:lumMod val="65000"/>
                </a:schemeClr>
              </a:solidFill>
            </a:endParaRPr>
          </a:p>
        </p:txBody>
      </p:sp>
    </p:spTree>
    <p:extLst>
      <p:ext uri="{BB962C8B-B14F-4D97-AF65-F5344CB8AC3E}">
        <p14:creationId xmlns:p14="http://schemas.microsoft.com/office/powerpoint/2010/main" val="18827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398AF0E5-EB09-4592-8F2C-A8E089DAD5A5}"/>
              </a:ext>
            </a:extLst>
          </p:cNvPr>
          <p:cNvSpPr/>
          <p:nvPr/>
        </p:nvSpPr>
        <p:spPr>
          <a:xfrm>
            <a:off x="5181903" y="5312128"/>
            <a:ext cx="1548000" cy="1548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en-US" altLang="ja-JP" dirty="0"/>
              <a:t>2.</a:t>
            </a:r>
            <a:r>
              <a:rPr lang="ja-JP" altLang="en-US" dirty="0"/>
              <a:t> 撮影画像を</a:t>
            </a:r>
            <a:r>
              <a:rPr lang="en-US" altLang="ja-JP" dirty="0"/>
              <a:t>LED</a:t>
            </a:r>
            <a:r>
              <a:rPr lang="ja-JP" altLang="en-US" dirty="0"/>
              <a:t>が重なるよう位置補正</a:t>
            </a:r>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pic>
        <p:nvPicPr>
          <p:cNvPr id="13" name="図 12">
            <a:extLst>
              <a:ext uri="{FF2B5EF4-FFF2-40B4-BE49-F238E27FC236}">
                <a16:creationId xmlns:a16="http://schemas.microsoft.com/office/drawing/2014/main" id="{B82597CF-800D-4DB7-B36A-10BEC0508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118" y="3806708"/>
            <a:ext cx="1440000" cy="1440000"/>
          </a:xfrm>
          <a:prstGeom prst="rect">
            <a:avLst/>
          </a:prstGeom>
          <a:ln w="28575">
            <a:solidFill>
              <a:schemeClr val="bg1">
                <a:lumMod val="50000"/>
              </a:schemeClr>
            </a:solidFill>
          </a:ln>
        </p:spPr>
      </p:pic>
      <p:pic>
        <p:nvPicPr>
          <p:cNvPr id="15" name="図 14">
            <a:extLst>
              <a:ext uri="{FF2B5EF4-FFF2-40B4-BE49-F238E27FC236}">
                <a16:creationId xmlns:a16="http://schemas.microsoft.com/office/drawing/2014/main" id="{B3FC1735-6689-4016-9302-9EBD29591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18" y="2241000"/>
            <a:ext cx="1440000" cy="1440000"/>
          </a:xfrm>
          <a:prstGeom prst="rect">
            <a:avLst/>
          </a:prstGeom>
          <a:ln w="28575">
            <a:solidFill>
              <a:schemeClr val="bg1">
                <a:lumMod val="50000"/>
              </a:schemeClr>
            </a:solidFill>
          </a:ln>
        </p:spPr>
      </p:pic>
      <p:pic>
        <p:nvPicPr>
          <p:cNvPr id="17" name="図 16">
            <a:extLst>
              <a:ext uri="{FF2B5EF4-FFF2-40B4-BE49-F238E27FC236}">
                <a16:creationId xmlns:a16="http://schemas.microsoft.com/office/drawing/2014/main" id="{EDC53AA6-962A-4E52-98B7-98FD83E2F6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118" y="675292"/>
            <a:ext cx="1440000" cy="1440000"/>
          </a:xfrm>
          <a:prstGeom prst="rect">
            <a:avLst/>
          </a:prstGeom>
          <a:ln w="28575">
            <a:solidFill>
              <a:schemeClr val="bg1">
                <a:lumMod val="50000"/>
              </a:schemeClr>
            </a:solidFill>
          </a:ln>
        </p:spPr>
      </p:pic>
      <p:pic>
        <p:nvPicPr>
          <p:cNvPr id="19" name="図 18">
            <a:extLst>
              <a:ext uri="{FF2B5EF4-FFF2-40B4-BE49-F238E27FC236}">
                <a16:creationId xmlns:a16="http://schemas.microsoft.com/office/drawing/2014/main" id="{54E826FA-CEE8-4774-8B52-F8DF33B1B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3118" y="5372416"/>
            <a:ext cx="1440000" cy="1440000"/>
          </a:xfrm>
          <a:prstGeom prst="rect">
            <a:avLst/>
          </a:prstGeom>
          <a:ln w="28575">
            <a:solidFill>
              <a:schemeClr val="bg1">
                <a:lumMod val="50000"/>
              </a:schemeClr>
            </a:solidFill>
          </a:ln>
        </p:spPr>
      </p:pic>
      <p:sp>
        <p:nvSpPr>
          <p:cNvPr id="24" name="テキスト ボックス 23">
            <a:extLst>
              <a:ext uri="{FF2B5EF4-FFF2-40B4-BE49-F238E27FC236}">
                <a16:creationId xmlns:a16="http://schemas.microsoft.com/office/drawing/2014/main" id="{B8F5078B-6366-4DEE-B143-CC39AA864F15}"/>
              </a:ext>
            </a:extLst>
          </p:cNvPr>
          <p:cNvSpPr txBox="1"/>
          <p:nvPr/>
        </p:nvSpPr>
        <p:spPr>
          <a:xfrm>
            <a:off x="384996" y="2725101"/>
            <a:ext cx="928121" cy="461665"/>
          </a:xfrm>
          <a:prstGeom prst="rect">
            <a:avLst/>
          </a:prstGeom>
          <a:noFill/>
        </p:spPr>
        <p:txBody>
          <a:bodyPr wrap="square" rtlCol="0">
            <a:spAutoFit/>
          </a:bodyPr>
          <a:lstStyle/>
          <a:p>
            <a:r>
              <a:rPr kumimoji="1" lang="en-US" altLang="ja-JP" sz="2400" dirty="0"/>
              <a:t>t=n-2</a:t>
            </a:r>
            <a:endParaRPr kumimoji="1" lang="ja-JP" altLang="en-US" sz="2400" dirty="0"/>
          </a:p>
        </p:txBody>
      </p:sp>
      <p:sp>
        <p:nvSpPr>
          <p:cNvPr id="26" name="テキスト ボックス 25">
            <a:extLst>
              <a:ext uri="{FF2B5EF4-FFF2-40B4-BE49-F238E27FC236}">
                <a16:creationId xmlns:a16="http://schemas.microsoft.com/office/drawing/2014/main" id="{C5A2C2C6-C51F-47A5-84E1-9475C7F188E2}"/>
              </a:ext>
            </a:extLst>
          </p:cNvPr>
          <p:cNvSpPr txBox="1"/>
          <p:nvPr/>
        </p:nvSpPr>
        <p:spPr>
          <a:xfrm>
            <a:off x="384997" y="4290809"/>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27" name="テキスト ボックス 26">
            <a:extLst>
              <a:ext uri="{FF2B5EF4-FFF2-40B4-BE49-F238E27FC236}">
                <a16:creationId xmlns:a16="http://schemas.microsoft.com/office/drawing/2014/main" id="{C84EE1AF-CC15-4726-A0FB-06BD44698452}"/>
              </a:ext>
            </a:extLst>
          </p:cNvPr>
          <p:cNvSpPr txBox="1"/>
          <p:nvPr/>
        </p:nvSpPr>
        <p:spPr>
          <a:xfrm>
            <a:off x="384997" y="5856517"/>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8" name="テキスト ボックス 27">
            <a:extLst>
              <a:ext uri="{FF2B5EF4-FFF2-40B4-BE49-F238E27FC236}">
                <a16:creationId xmlns:a16="http://schemas.microsoft.com/office/drawing/2014/main" id="{EC252E42-F3E7-476C-A1C1-CCC9A4730167}"/>
              </a:ext>
            </a:extLst>
          </p:cNvPr>
          <p:cNvSpPr txBox="1"/>
          <p:nvPr/>
        </p:nvSpPr>
        <p:spPr>
          <a:xfrm>
            <a:off x="384996" y="1164459"/>
            <a:ext cx="928121" cy="461665"/>
          </a:xfrm>
          <a:prstGeom prst="rect">
            <a:avLst/>
          </a:prstGeom>
          <a:noFill/>
        </p:spPr>
        <p:txBody>
          <a:bodyPr wrap="square" rtlCol="0">
            <a:spAutoFit/>
          </a:bodyPr>
          <a:lstStyle/>
          <a:p>
            <a:r>
              <a:rPr kumimoji="1" lang="en-US" altLang="ja-JP" sz="2400" dirty="0"/>
              <a:t>t=n-3</a:t>
            </a:r>
            <a:endParaRPr kumimoji="1" lang="ja-JP" altLang="en-US" sz="2400" dirty="0"/>
          </a:p>
        </p:txBody>
      </p:sp>
      <p:cxnSp>
        <p:nvCxnSpPr>
          <p:cNvPr id="29" name="直線コネクタ 28">
            <a:extLst>
              <a:ext uri="{FF2B5EF4-FFF2-40B4-BE49-F238E27FC236}">
                <a16:creationId xmlns:a16="http://schemas.microsoft.com/office/drawing/2014/main" id="{BD70ADF6-0D11-4A60-AF15-EABC1D595B0E}"/>
              </a:ext>
            </a:extLst>
          </p:cNvPr>
          <p:cNvCxnSpPr>
            <a:cxnSpLocks/>
          </p:cNvCxnSpPr>
          <p:nvPr/>
        </p:nvCxnSpPr>
        <p:spPr>
          <a:xfrm>
            <a:off x="1369930" y="537241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14114B6-11DB-425D-B643-143D61A711F4}"/>
              </a:ext>
            </a:extLst>
          </p:cNvPr>
          <p:cNvCxnSpPr>
            <a:cxnSpLocks/>
          </p:cNvCxnSpPr>
          <p:nvPr/>
        </p:nvCxnSpPr>
        <p:spPr>
          <a:xfrm>
            <a:off x="2376441" y="537241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A9D5342-79BC-4A43-BE25-59F278F969B7}"/>
              </a:ext>
            </a:extLst>
          </p:cNvPr>
          <p:cNvCxnSpPr>
            <a:cxnSpLocks/>
          </p:cNvCxnSpPr>
          <p:nvPr/>
        </p:nvCxnSpPr>
        <p:spPr>
          <a:xfrm>
            <a:off x="1472088" y="3806708"/>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94CE8F1-1B3E-4AC7-A92F-F1827873425D}"/>
              </a:ext>
            </a:extLst>
          </p:cNvPr>
          <p:cNvCxnSpPr>
            <a:cxnSpLocks/>
          </p:cNvCxnSpPr>
          <p:nvPr/>
        </p:nvCxnSpPr>
        <p:spPr>
          <a:xfrm>
            <a:off x="2478599" y="3806708"/>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00F9130-3F21-40BB-AF10-A95CB4C72278}"/>
              </a:ext>
            </a:extLst>
          </p:cNvPr>
          <p:cNvCxnSpPr>
            <a:cxnSpLocks/>
          </p:cNvCxnSpPr>
          <p:nvPr/>
        </p:nvCxnSpPr>
        <p:spPr>
          <a:xfrm>
            <a:off x="1592668" y="2241000"/>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22CEA2A-B381-4762-93C1-F3E2724EA90A}"/>
              </a:ext>
            </a:extLst>
          </p:cNvPr>
          <p:cNvCxnSpPr>
            <a:cxnSpLocks/>
          </p:cNvCxnSpPr>
          <p:nvPr/>
        </p:nvCxnSpPr>
        <p:spPr>
          <a:xfrm>
            <a:off x="2599179" y="2241000"/>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1E3D428-9B02-4B36-B15C-74A83FF034C5}"/>
              </a:ext>
            </a:extLst>
          </p:cNvPr>
          <p:cNvCxnSpPr>
            <a:cxnSpLocks/>
          </p:cNvCxnSpPr>
          <p:nvPr/>
        </p:nvCxnSpPr>
        <p:spPr>
          <a:xfrm>
            <a:off x="1713117" y="675291"/>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04EBBA4-C202-490C-BA5A-B936A0D14589}"/>
              </a:ext>
            </a:extLst>
          </p:cNvPr>
          <p:cNvCxnSpPr>
            <a:cxnSpLocks/>
          </p:cNvCxnSpPr>
          <p:nvPr/>
        </p:nvCxnSpPr>
        <p:spPr>
          <a:xfrm>
            <a:off x="2719628" y="675291"/>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9D8302DE-603E-4D13-9D19-976A73B99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711" y="3806708"/>
            <a:ext cx="1440000" cy="1440000"/>
          </a:xfrm>
          <a:prstGeom prst="rect">
            <a:avLst/>
          </a:prstGeom>
          <a:ln w="28575">
            <a:solidFill>
              <a:schemeClr val="bg1">
                <a:lumMod val="50000"/>
              </a:schemeClr>
            </a:solidFill>
          </a:ln>
        </p:spPr>
      </p:pic>
      <p:pic>
        <p:nvPicPr>
          <p:cNvPr id="38" name="図 37">
            <a:extLst>
              <a:ext uri="{FF2B5EF4-FFF2-40B4-BE49-F238E27FC236}">
                <a16:creationId xmlns:a16="http://schemas.microsoft.com/office/drawing/2014/main" id="{182008F8-C9CD-4632-8D0E-0478A7DD2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639" y="2241000"/>
            <a:ext cx="1440000" cy="1440000"/>
          </a:xfrm>
          <a:prstGeom prst="rect">
            <a:avLst/>
          </a:prstGeom>
          <a:ln w="28575">
            <a:solidFill>
              <a:schemeClr val="bg1">
                <a:lumMod val="50000"/>
              </a:schemeClr>
            </a:solidFill>
          </a:ln>
        </p:spPr>
      </p:pic>
      <p:pic>
        <p:nvPicPr>
          <p:cNvPr id="39" name="図 38">
            <a:extLst>
              <a:ext uri="{FF2B5EF4-FFF2-40B4-BE49-F238E27FC236}">
                <a16:creationId xmlns:a16="http://schemas.microsoft.com/office/drawing/2014/main" id="{5CB721B0-A92D-41D8-99C8-F6E4138A2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989" y="675292"/>
            <a:ext cx="1440000" cy="1440000"/>
          </a:xfrm>
          <a:prstGeom prst="rect">
            <a:avLst/>
          </a:prstGeom>
          <a:ln w="28575">
            <a:solidFill>
              <a:schemeClr val="bg1">
                <a:lumMod val="50000"/>
              </a:schemeClr>
            </a:solidFill>
          </a:ln>
        </p:spPr>
      </p:pic>
      <p:pic>
        <p:nvPicPr>
          <p:cNvPr id="40" name="図 39">
            <a:extLst>
              <a:ext uri="{FF2B5EF4-FFF2-40B4-BE49-F238E27FC236}">
                <a16:creationId xmlns:a16="http://schemas.microsoft.com/office/drawing/2014/main" id="{D142248B-B3FC-4D1F-AE90-0917FFF31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9539" y="5372416"/>
            <a:ext cx="1440000" cy="1440000"/>
          </a:xfrm>
          <a:prstGeom prst="rect">
            <a:avLst/>
          </a:prstGeom>
          <a:ln w="28575">
            <a:solidFill>
              <a:schemeClr val="bg1">
                <a:lumMod val="50000"/>
              </a:schemeClr>
            </a:solidFill>
          </a:ln>
        </p:spPr>
      </p:pic>
      <p:cxnSp>
        <p:nvCxnSpPr>
          <p:cNvPr id="41" name="直線コネクタ 40">
            <a:extLst>
              <a:ext uri="{FF2B5EF4-FFF2-40B4-BE49-F238E27FC236}">
                <a16:creationId xmlns:a16="http://schemas.microsoft.com/office/drawing/2014/main" id="{7A642357-A17E-4B04-9ECD-DBD15725F7CC}"/>
              </a:ext>
            </a:extLst>
          </p:cNvPr>
          <p:cNvCxnSpPr>
            <a:cxnSpLocks/>
          </p:cNvCxnSpPr>
          <p:nvPr/>
        </p:nvCxnSpPr>
        <p:spPr>
          <a:xfrm>
            <a:off x="5296351" y="537241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EECEC0C-DF20-4AC7-93CA-49709D85CB95}"/>
              </a:ext>
            </a:extLst>
          </p:cNvPr>
          <p:cNvCxnSpPr>
            <a:cxnSpLocks/>
          </p:cNvCxnSpPr>
          <p:nvPr/>
        </p:nvCxnSpPr>
        <p:spPr>
          <a:xfrm>
            <a:off x="6302862" y="537241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2F0357C-37AA-45C3-99D3-F38198F09E36}"/>
              </a:ext>
            </a:extLst>
          </p:cNvPr>
          <p:cNvCxnSpPr>
            <a:cxnSpLocks/>
          </p:cNvCxnSpPr>
          <p:nvPr/>
        </p:nvCxnSpPr>
        <p:spPr>
          <a:xfrm>
            <a:off x="5300681" y="3806708"/>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08BF86C-0627-412E-8808-2AC94D9A3BC5}"/>
              </a:ext>
            </a:extLst>
          </p:cNvPr>
          <p:cNvCxnSpPr>
            <a:cxnSpLocks/>
          </p:cNvCxnSpPr>
          <p:nvPr/>
        </p:nvCxnSpPr>
        <p:spPr>
          <a:xfrm>
            <a:off x="6307192" y="3806708"/>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BCBBC1B-3E04-4CD8-BBFF-35A298A17BD9}"/>
              </a:ext>
            </a:extLst>
          </p:cNvPr>
          <p:cNvCxnSpPr>
            <a:cxnSpLocks/>
          </p:cNvCxnSpPr>
          <p:nvPr/>
        </p:nvCxnSpPr>
        <p:spPr>
          <a:xfrm>
            <a:off x="5303189" y="2241000"/>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FFE0D81-BBC6-441D-B3AE-088ED82A99D0}"/>
              </a:ext>
            </a:extLst>
          </p:cNvPr>
          <p:cNvCxnSpPr>
            <a:cxnSpLocks/>
          </p:cNvCxnSpPr>
          <p:nvPr/>
        </p:nvCxnSpPr>
        <p:spPr>
          <a:xfrm>
            <a:off x="6309700" y="2241000"/>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5998543-CAE9-4E32-A5FF-F75FF31E1D6B}"/>
              </a:ext>
            </a:extLst>
          </p:cNvPr>
          <p:cNvCxnSpPr>
            <a:cxnSpLocks/>
          </p:cNvCxnSpPr>
          <p:nvPr/>
        </p:nvCxnSpPr>
        <p:spPr>
          <a:xfrm>
            <a:off x="5302988" y="675291"/>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AB9A475-77E6-4269-9647-F63E947D8F22}"/>
              </a:ext>
            </a:extLst>
          </p:cNvPr>
          <p:cNvCxnSpPr>
            <a:cxnSpLocks/>
          </p:cNvCxnSpPr>
          <p:nvPr/>
        </p:nvCxnSpPr>
        <p:spPr>
          <a:xfrm>
            <a:off x="6309499" y="675291"/>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9" name="矢印: 右 48">
            <a:extLst>
              <a:ext uri="{FF2B5EF4-FFF2-40B4-BE49-F238E27FC236}">
                <a16:creationId xmlns:a16="http://schemas.microsoft.com/office/drawing/2014/main" id="{39DA4D3A-9C28-4018-BC00-141BB2DCA12C}"/>
              </a:ext>
            </a:extLst>
          </p:cNvPr>
          <p:cNvSpPr/>
          <p:nvPr/>
        </p:nvSpPr>
        <p:spPr>
          <a:xfrm>
            <a:off x="3753951" y="3306718"/>
            <a:ext cx="346724"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8D91B97-2CBC-4B90-8DEC-E4BB70492904}"/>
              </a:ext>
            </a:extLst>
          </p:cNvPr>
          <p:cNvSpPr txBox="1"/>
          <p:nvPr/>
        </p:nvSpPr>
        <p:spPr>
          <a:xfrm>
            <a:off x="3123053" y="2968164"/>
            <a:ext cx="1639672" cy="338554"/>
          </a:xfrm>
          <a:prstGeom prst="rect">
            <a:avLst/>
          </a:prstGeom>
          <a:noFill/>
        </p:spPr>
        <p:txBody>
          <a:bodyPr wrap="square" rtlCol="0">
            <a:spAutoFit/>
          </a:bodyPr>
          <a:lstStyle/>
          <a:p>
            <a:r>
              <a:rPr kumimoji="1" lang="en-US" altLang="ja-JP" sz="1600" b="1" dirty="0"/>
              <a:t>LED</a:t>
            </a:r>
            <a:r>
              <a:rPr kumimoji="1" lang="ja-JP" altLang="en-US" sz="1600" b="1" dirty="0"/>
              <a:t>位置を補正</a:t>
            </a:r>
          </a:p>
        </p:txBody>
      </p:sp>
      <p:sp>
        <p:nvSpPr>
          <p:cNvPr id="51" name="テキスト ボックス 50">
            <a:extLst>
              <a:ext uri="{FF2B5EF4-FFF2-40B4-BE49-F238E27FC236}">
                <a16:creationId xmlns:a16="http://schemas.microsoft.com/office/drawing/2014/main" id="{B7EF89ED-0A7F-4D9F-9F9D-6B24BE62811F}"/>
              </a:ext>
            </a:extLst>
          </p:cNvPr>
          <p:cNvSpPr txBox="1"/>
          <p:nvPr/>
        </p:nvSpPr>
        <p:spPr>
          <a:xfrm>
            <a:off x="6722811" y="4497891"/>
            <a:ext cx="2314314" cy="707886"/>
          </a:xfrm>
          <a:prstGeom prst="rect">
            <a:avLst/>
          </a:prstGeom>
          <a:noFill/>
          <a:ln w="19050">
            <a:solidFill>
              <a:schemeClr val="accent1"/>
            </a:solidFill>
          </a:ln>
        </p:spPr>
        <p:txBody>
          <a:bodyPr wrap="square" rtlCol="0">
            <a:spAutoFit/>
          </a:bodyPr>
          <a:lstStyle/>
          <a:p>
            <a:r>
              <a:rPr kumimoji="1" lang="ja-JP" altLang="en-US" sz="2000" b="1" dirty="0"/>
              <a:t>捕捉を行う画像の</a:t>
            </a:r>
            <a:endParaRPr kumimoji="1" lang="en-US" altLang="ja-JP" sz="2000" b="1" dirty="0"/>
          </a:p>
          <a:p>
            <a:r>
              <a:rPr kumimoji="1" lang="en-US" altLang="ja-JP" sz="2000" b="1" dirty="0"/>
              <a:t>LED</a:t>
            </a:r>
            <a:r>
              <a:rPr kumimoji="1" lang="ja-JP" altLang="en-US" sz="2000" b="1" dirty="0"/>
              <a:t>位置に揃える</a:t>
            </a:r>
          </a:p>
        </p:txBody>
      </p:sp>
    </p:spTree>
    <p:extLst>
      <p:ext uri="{BB962C8B-B14F-4D97-AF65-F5344CB8AC3E}">
        <p14:creationId xmlns:p14="http://schemas.microsoft.com/office/powerpoint/2010/main" val="37832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1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
                                        <p:tgtEl>
                                          <p:spTgt spid="37"/>
                                        </p:tgtEl>
                                      </p:cBhvr>
                                    </p:animEffec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
                                        <p:tgtEl>
                                          <p:spTgt spid="38"/>
                                        </p:tgtEl>
                                      </p:cBhvr>
                                    </p:animEffect>
                                  </p:childTnLst>
                                </p:cTn>
                              </p:par>
                              <p:par>
                                <p:cTn id="37" presetID="10"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1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
                                        <p:tgtEl>
                                          <p:spTgt spid="42"/>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10"/>
                                        <p:tgtEl>
                                          <p:spTgt spid="43"/>
                                        </p:tgtEl>
                                      </p:cBhvr>
                                    </p:animEffect>
                                  </p:childTnLst>
                                </p:cTn>
                              </p:par>
                              <p:par>
                                <p:cTn id="52" presetID="10"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10"/>
                                        <p:tgtEl>
                                          <p:spTgt spid="44"/>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1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
                                        <p:tgtEl>
                                          <p:spTgt spid="46"/>
                                        </p:tgtEl>
                                      </p:cBhvr>
                                    </p:animEffect>
                                  </p:childTnLst>
                                </p:cTn>
                              </p:par>
                              <p:par>
                                <p:cTn id="61" presetID="10"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10"/>
                                        <p:tgtEl>
                                          <p:spTgt spid="47"/>
                                        </p:tgtEl>
                                      </p:cBhvr>
                                    </p:animEffect>
                                  </p:childTnLst>
                                </p:cTn>
                              </p:par>
                              <p:par>
                                <p:cTn id="64" presetID="10" presetClass="entr" presetSubtype="0"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10"/>
                                        <p:tgtEl>
                                          <p:spTgt spid="4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10"/>
                                        <p:tgtEl>
                                          <p:spTgt spid="5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10"/>
                                        <p:tgtEl>
                                          <p:spTgt spid="4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1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捕捉手法の手順</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17</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kumimoji="1" lang="ja-JP" altLang="en-US" dirty="0">
                <a:solidFill>
                  <a:schemeClr val="bg1">
                    <a:lumMod val="65000"/>
                  </a:schemeClr>
                </a:solidFill>
              </a:rPr>
              <a:t>各撮影画像の空間</a:t>
            </a:r>
            <a:r>
              <a:rPr kumimoji="1" lang="en-US" altLang="ja-JP" dirty="0">
                <a:solidFill>
                  <a:schemeClr val="bg1">
                    <a:lumMod val="65000"/>
                  </a:schemeClr>
                </a:solidFill>
              </a:rPr>
              <a:t>-</a:t>
            </a:r>
            <a:r>
              <a:rPr kumimoji="1" lang="ja-JP" altLang="en-US" dirty="0">
                <a:solidFill>
                  <a:schemeClr val="bg1">
                    <a:lumMod val="65000"/>
                  </a:schemeClr>
                </a:solidFill>
              </a:rPr>
              <a:t>時間勾配を算出</a:t>
            </a:r>
            <a:endParaRPr kumimoji="1" lang="en-US" altLang="ja-JP" dirty="0">
              <a:solidFill>
                <a:schemeClr val="bg1">
                  <a:lumMod val="65000"/>
                </a:schemeClr>
              </a:solidFill>
            </a:endParaRPr>
          </a:p>
          <a:p>
            <a:pPr lvl="1"/>
            <a:r>
              <a:rPr kumimoji="1" lang="ja-JP" altLang="en-US" dirty="0">
                <a:solidFill>
                  <a:schemeClr val="bg1">
                    <a:lumMod val="65000"/>
                  </a:schemeClr>
                </a:solidFill>
              </a:rPr>
              <a:t>画像全体で行っているため処理が遅い</a:t>
            </a:r>
            <a:endParaRPr kumimoji="1" lang="en-US" altLang="ja-JP" dirty="0">
              <a:solidFill>
                <a:schemeClr val="bg1">
                  <a:lumMod val="65000"/>
                </a:schemeClr>
              </a:solidFill>
            </a:endParaRPr>
          </a:p>
          <a:p>
            <a:pPr lvl="1"/>
            <a:endParaRPr kumimoji="1" lang="en-US" altLang="ja-JP" dirty="0"/>
          </a:p>
          <a:p>
            <a:pPr marL="457200" indent="-457200">
              <a:buFont typeface="+mj-lt"/>
              <a:buAutoNum type="arabicPeriod"/>
            </a:pPr>
            <a:r>
              <a:rPr lang="ja-JP" altLang="en-US" dirty="0">
                <a:solidFill>
                  <a:schemeClr val="bg1">
                    <a:lumMod val="65000"/>
                  </a:schemeClr>
                </a:solidFill>
              </a:rPr>
              <a:t>平均する撮影画像で</a:t>
            </a:r>
            <a:r>
              <a:rPr lang="en-US" altLang="ja-JP" dirty="0">
                <a:solidFill>
                  <a:schemeClr val="bg1">
                    <a:lumMod val="65000"/>
                  </a:schemeClr>
                </a:solidFill>
              </a:rPr>
              <a:t>LED</a:t>
            </a:r>
            <a:r>
              <a:rPr lang="ja-JP" altLang="en-US" dirty="0">
                <a:solidFill>
                  <a:schemeClr val="bg1">
                    <a:lumMod val="65000"/>
                  </a:schemeClr>
                </a:solidFill>
              </a:rPr>
              <a:t>位置が重なるよう位置を補正する</a:t>
            </a:r>
            <a:endParaRPr lang="en-US" altLang="ja-JP" dirty="0">
              <a:solidFill>
                <a:schemeClr val="bg1">
                  <a:lumMod val="65000"/>
                </a:schemeClr>
              </a:solidFill>
            </a:endParaRPr>
          </a:p>
          <a:p>
            <a:pPr lvl="1"/>
            <a:r>
              <a:rPr lang="ja-JP" altLang="en-US" dirty="0">
                <a:solidFill>
                  <a:schemeClr val="bg1">
                    <a:lumMod val="65000"/>
                  </a:schemeClr>
                </a:solidFill>
              </a:rPr>
              <a:t>捕捉したい画像の</a:t>
            </a:r>
            <a:r>
              <a:rPr lang="en-US" altLang="ja-JP" dirty="0">
                <a:solidFill>
                  <a:schemeClr val="bg1">
                    <a:lumMod val="65000"/>
                  </a:schemeClr>
                </a:solidFill>
              </a:rPr>
              <a:t>LED</a:t>
            </a:r>
            <a:r>
              <a:rPr lang="ja-JP" altLang="en-US" dirty="0">
                <a:solidFill>
                  <a:schemeClr val="bg1">
                    <a:lumMod val="65000"/>
                  </a:schemeClr>
                </a:solidFill>
              </a:rPr>
              <a:t>に重なるように他の画像を位置補正</a:t>
            </a:r>
            <a:endParaRPr lang="en-US" altLang="ja-JP" dirty="0">
              <a:solidFill>
                <a:schemeClr val="bg1">
                  <a:lumMod val="65000"/>
                </a:schemeClr>
              </a:solidFill>
            </a:endParaRPr>
          </a:p>
          <a:p>
            <a:pPr lvl="1"/>
            <a:endParaRPr lang="en-US" altLang="ja-JP" dirty="0">
              <a:solidFill>
                <a:schemeClr val="bg1">
                  <a:lumMod val="65000"/>
                </a:schemeClr>
              </a:solidFill>
            </a:endParaRPr>
          </a:p>
          <a:p>
            <a:pPr marL="457200" indent="-457200">
              <a:buFont typeface="+mj-lt"/>
              <a:buAutoNum type="arabicPeriod"/>
            </a:pPr>
            <a:r>
              <a:rPr kumimoji="1" lang="ja-JP" altLang="en-US" dirty="0"/>
              <a:t>閾値による二値化を行い、捕捉終了</a:t>
            </a:r>
            <a:endParaRPr kumimoji="1" lang="en-US" altLang="ja-JP" dirty="0"/>
          </a:p>
          <a:p>
            <a:pPr lvl="1"/>
            <a:r>
              <a:rPr kumimoji="1" lang="ja-JP" altLang="en-US" dirty="0"/>
              <a:t>閾値を超えたピクセルを含む長方形を出力</a:t>
            </a:r>
            <a:endParaRPr kumimoji="1" lang="en-US" altLang="ja-JP" dirty="0"/>
          </a:p>
        </p:txBody>
      </p:sp>
    </p:spTree>
    <p:extLst>
      <p:ext uri="{BB962C8B-B14F-4D97-AF65-F5344CB8AC3E}">
        <p14:creationId xmlns:p14="http://schemas.microsoft.com/office/powerpoint/2010/main" val="428593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en-US" altLang="ja-JP" dirty="0"/>
              <a:t>3.</a:t>
            </a:r>
            <a:r>
              <a:rPr kumimoji="1" lang="ja-JP" altLang="en-US" dirty="0"/>
              <a:t>閾値による二値化を行い捕捉</a:t>
            </a:r>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dirty="0"/>
              <a:t>　　</a:t>
            </a:r>
            <a:r>
              <a:rPr lang="ja-JP" altLang="en-US" u="sng" dirty="0"/>
              <a:t>閾値検出</a:t>
            </a:r>
            <a:r>
              <a:rPr lang="en-US" altLang="ja-JP" dirty="0"/>
              <a:t>		 </a:t>
            </a:r>
            <a:r>
              <a:rPr lang="ja-JP" altLang="en-US" u="sng" dirty="0"/>
              <a:t>捕捉結果</a:t>
            </a:r>
            <a:r>
              <a:rPr lang="en-US" altLang="ja-JP" sz="2000" u="sng" dirty="0"/>
              <a:t>(</a:t>
            </a:r>
            <a:r>
              <a:rPr lang="ja-JP" altLang="en-US" sz="2000" u="sng" dirty="0"/>
              <a:t>失敗</a:t>
            </a:r>
            <a:r>
              <a:rPr lang="en-US" altLang="ja-JP" sz="2000" u="sng" dirty="0"/>
              <a:t>)</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　　</a:t>
            </a:r>
            <a:r>
              <a:rPr lang="ja-JP" altLang="en-US" u="sng" dirty="0"/>
              <a:t>閾値検出</a:t>
            </a:r>
            <a:r>
              <a:rPr lang="en-US" altLang="ja-JP" dirty="0"/>
              <a:t>		 </a:t>
            </a:r>
            <a:r>
              <a:rPr lang="ja-JP" altLang="en-US" u="sng" dirty="0"/>
              <a:t>捕捉結果</a:t>
            </a:r>
            <a:r>
              <a:rPr lang="en-US" altLang="ja-JP" sz="2000" u="sng" dirty="0"/>
              <a:t>(</a:t>
            </a:r>
            <a:r>
              <a:rPr lang="ja-JP" altLang="en-US" sz="2000" u="sng" dirty="0"/>
              <a:t>成功</a:t>
            </a:r>
            <a:r>
              <a:rPr lang="en-US" altLang="ja-JP" sz="2000" u="sng" dirty="0"/>
              <a:t>)</a:t>
            </a:r>
          </a:p>
          <a:p>
            <a:pPr marL="0" indent="0">
              <a:buNone/>
            </a:pPr>
            <a:endParaRPr lang="en-US" altLang="ja-JP" u="sng"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18</a:t>
            </a:fld>
            <a:endParaRPr kumimoji="1" lang="ja-JP" altLang="en-US" dirty="0"/>
          </a:p>
        </p:txBody>
      </p:sp>
      <p:pic>
        <p:nvPicPr>
          <p:cNvPr id="8" name="図 7">
            <a:extLst>
              <a:ext uri="{FF2B5EF4-FFF2-40B4-BE49-F238E27FC236}">
                <a16:creationId xmlns:a16="http://schemas.microsoft.com/office/drawing/2014/main" id="{151BB43A-607B-4F54-B564-5BA978D94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756" y="4016963"/>
            <a:ext cx="2160000" cy="2160000"/>
          </a:xfrm>
          <a:prstGeom prst="rect">
            <a:avLst/>
          </a:prstGeom>
        </p:spPr>
      </p:pic>
      <p:pic>
        <p:nvPicPr>
          <p:cNvPr id="20" name="図 19">
            <a:extLst>
              <a:ext uri="{FF2B5EF4-FFF2-40B4-BE49-F238E27FC236}">
                <a16:creationId xmlns:a16="http://schemas.microsoft.com/office/drawing/2014/main" id="{E8127629-0F8D-4872-8942-09801E29679D}"/>
              </a:ext>
            </a:extLst>
          </p:cNvPr>
          <p:cNvPicPr>
            <a:picLocks noChangeAspect="1"/>
          </p:cNvPicPr>
          <p:nvPr/>
        </p:nvPicPr>
        <p:blipFill rotWithShape="1">
          <a:blip r:embed="rId3">
            <a:extLst>
              <a:ext uri="{28A0092B-C50C-407E-A947-70E740481C1C}">
                <a14:useLocalDpi xmlns:a14="http://schemas.microsoft.com/office/drawing/2010/main" val="0"/>
              </a:ext>
            </a:extLst>
          </a:blip>
          <a:srcRect l="55489" t="6580" r="53" b="4198"/>
          <a:stretch/>
        </p:blipFill>
        <p:spPr>
          <a:xfrm>
            <a:off x="417550" y="4017046"/>
            <a:ext cx="2183166" cy="2160000"/>
          </a:xfrm>
          <a:prstGeom prst="rect">
            <a:avLst/>
          </a:prstGeom>
        </p:spPr>
      </p:pic>
      <p:pic>
        <p:nvPicPr>
          <p:cNvPr id="21" name="図 20">
            <a:extLst>
              <a:ext uri="{FF2B5EF4-FFF2-40B4-BE49-F238E27FC236}">
                <a16:creationId xmlns:a16="http://schemas.microsoft.com/office/drawing/2014/main" id="{A8C4A149-11CD-42F7-895D-157177F7F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756" y="1210028"/>
            <a:ext cx="2160000" cy="2160000"/>
          </a:xfrm>
          <a:prstGeom prst="rect">
            <a:avLst/>
          </a:prstGeom>
        </p:spPr>
      </p:pic>
      <p:pic>
        <p:nvPicPr>
          <p:cNvPr id="23" name="図 22">
            <a:extLst>
              <a:ext uri="{FF2B5EF4-FFF2-40B4-BE49-F238E27FC236}">
                <a16:creationId xmlns:a16="http://schemas.microsoft.com/office/drawing/2014/main" id="{946F759E-0809-4768-8106-D876F49013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716" y="1210028"/>
            <a:ext cx="2160000" cy="2160000"/>
          </a:xfrm>
          <a:prstGeom prst="rect">
            <a:avLst/>
          </a:prstGeom>
        </p:spPr>
      </p:pic>
      <p:sp>
        <p:nvSpPr>
          <p:cNvPr id="24" name="矢印: 右 23">
            <a:extLst>
              <a:ext uri="{FF2B5EF4-FFF2-40B4-BE49-F238E27FC236}">
                <a16:creationId xmlns:a16="http://schemas.microsoft.com/office/drawing/2014/main" id="{7FB49367-98E0-4F16-A446-9F8410AEE77F}"/>
              </a:ext>
            </a:extLst>
          </p:cNvPr>
          <p:cNvSpPr/>
          <p:nvPr/>
        </p:nvSpPr>
        <p:spPr>
          <a:xfrm>
            <a:off x="2907692" y="195262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90806" y="4801688"/>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4051509" y="2247899"/>
            <a:ext cx="1158240" cy="87868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21A46CF-C88C-4072-A1B9-EB21D8DF7600}"/>
              </a:ext>
            </a:extLst>
          </p:cNvPr>
          <p:cNvSpPr txBox="1"/>
          <p:nvPr/>
        </p:nvSpPr>
        <p:spPr>
          <a:xfrm>
            <a:off x="6025680" y="3309077"/>
            <a:ext cx="3003597" cy="707886"/>
          </a:xfrm>
          <a:prstGeom prst="rect">
            <a:avLst/>
          </a:prstGeom>
          <a:noFill/>
          <a:ln w="19050">
            <a:solidFill>
              <a:schemeClr val="accent1"/>
            </a:solidFill>
          </a:ln>
        </p:spPr>
        <p:txBody>
          <a:bodyPr wrap="square" rtlCol="0">
            <a:spAutoFit/>
          </a:bodyPr>
          <a:lstStyle/>
          <a:p>
            <a:r>
              <a:rPr kumimoji="1" lang="ja-JP" altLang="en-US" sz="2000" b="1" dirty="0"/>
              <a:t>閾値を超えたピクセルを</a:t>
            </a:r>
            <a:endParaRPr kumimoji="1" lang="en-US" altLang="ja-JP" sz="2000" b="1" dirty="0"/>
          </a:p>
          <a:p>
            <a:r>
              <a:rPr kumimoji="1" lang="ja-JP" altLang="en-US" sz="2000" b="1" dirty="0"/>
              <a:t>すべて含む矩形を出力</a:t>
            </a:r>
          </a:p>
        </p:txBody>
      </p:sp>
    </p:spTree>
    <p:extLst>
      <p:ext uri="{BB962C8B-B14F-4D97-AF65-F5344CB8AC3E}">
        <p14:creationId xmlns:p14="http://schemas.microsoft.com/office/powerpoint/2010/main" val="262887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捕捉手法の改善</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19</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startAt="2"/>
            </a:pPr>
            <a:r>
              <a:rPr lang="ja-JP" altLang="en-US" dirty="0"/>
              <a:t>平均する撮影画像で</a:t>
            </a:r>
            <a:r>
              <a:rPr lang="en-US" altLang="ja-JP" dirty="0"/>
              <a:t>LED</a:t>
            </a:r>
            <a:r>
              <a:rPr lang="ja-JP" altLang="en-US" dirty="0"/>
              <a:t>位置が重なるよう位置を補正する</a:t>
            </a:r>
          </a:p>
          <a:p>
            <a:pPr lvl="1"/>
            <a:r>
              <a:rPr lang="ja-JP" altLang="en-US" dirty="0"/>
              <a:t>今までの捕捉は撮影画像順に行っていたため、　　　　　　　　　　それを逆順にして捕捉を行った</a:t>
            </a:r>
            <a:endParaRPr lang="en-US" altLang="ja-JP" dirty="0"/>
          </a:p>
          <a:p>
            <a:pPr lvl="1"/>
            <a:endParaRPr kumimoji="1" lang="en-US" altLang="ja-JP" dirty="0"/>
          </a:p>
          <a:p>
            <a:pPr lvl="1"/>
            <a:endParaRPr kumimoji="1" lang="en-US" altLang="ja-JP" dirty="0"/>
          </a:p>
          <a:p>
            <a:r>
              <a:rPr lang="ja-JP" altLang="en-US" dirty="0"/>
              <a:t>平均フレーム数を</a:t>
            </a:r>
            <a:r>
              <a:rPr lang="en-US" altLang="ja-JP" dirty="0"/>
              <a:t>4</a:t>
            </a:r>
            <a:r>
              <a:rPr lang="ja-JP" altLang="en-US" dirty="0"/>
              <a:t>枚とすると、</a:t>
            </a:r>
            <a:endParaRPr lang="en-US" altLang="ja-JP" dirty="0"/>
          </a:p>
          <a:p>
            <a:pPr lvl="1"/>
            <a:r>
              <a:rPr kumimoji="1" lang="ja-JP" altLang="en-US" dirty="0"/>
              <a:t>今まで：撮影順で</a:t>
            </a:r>
            <a:r>
              <a:rPr kumimoji="1" lang="en-US" altLang="ja-JP" dirty="0"/>
              <a:t>1~3</a:t>
            </a:r>
            <a:r>
              <a:rPr kumimoji="1" lang="ja-JP" altLang="en-US" dirty="0"/>
              <a:t>枚目を</a:t>
            </a:r>
            <a:r>
              <a:rPr lang="en-US" altLang="ja-JP" dirty="0"/>
              <a:t>4</a:t>
            </a:r>
            <a:r>
              <a:rPr kumimoji="1" lang="ja-JP" altLang="en-US" dirty="0"/>
              <a:t>枚目の捕捉に使う</a:t>
            </a:r>
            <a:endParaRPr kumimoji="1" lang="en-US" altLang="ja-JP" dirty="0"/>
          </a:p>
          <a:p>
            <a:pPr lvl="1"/>
            <a:endParaRPr lang="en-US" altLang="ja-JP" dirty="0"/>
          </a:p>
          <a:p>
            <a:pPr lvl="1"/>
            <a:r>
              <a:rPr kumimoji="1" lang="ja-JP" altLang="en-US" dirty="0"/>
              <a:t>今回：撮影順で</a:t>
            </a:r>
            <a:r>
              <a:rPr kumimoji="1" lang="en-US" altLang="ja-JP" dirty="0"/>
              <a:t>2~4</a:t>
            </a:r>
            <a:r>
              <a:rPr kumimoji="1" lang="ja-JP" altLang="en-US" dirty="0"/>
              <a:t>枚目を</a:t>
            </a:r>
            <a:r>
              <a:rPr kumimoji="1" lang="en-US" altLang="ja-JP" dirty="0"/>
              <a:t>1</a:t>
            </a:r>
            <a:r>
              <a:rPr kumimoji="1" lang="ja-JP" altLang="en-US" dirty="0"/>
              <a:t>枚目の捕捉に使う</a:t>
            </a:r>
            <a:endParaRPr kumimoji="1" lang="en-US" altLang="ja-JP" dirty="0"/>
          </a:p>
          <a:p>
            <a:pPr lvl="1"/>
            <a:endParaRPr lang="en-US" altLang="ja-JP" dirty="0"/>
          </a:p>
          <a:p>
            <a:pPr lvl="1"/>
            <a:endParaRPr lang="en-US" altLang="ja-JP" dirty="0"/>
          </a:p>
          <a:p>
            <a:r>
              <a:rPr lang="ja-JP" altLang="en-US" dirty="0"/>
              <a:t>これにより、最初と最後を除いた　　　　　　　　　　　　　　全撮影画像の捕捉が可能になった</a:t>
            </a:r>
            <a:endParaRPr kumimoji="1" lang="en-US" altLang="ja-JP" dirty="0"/>
          </a:p>
          <a:p>
            <a:pPr lvl="1"/>
            <a:endParaRPr kumimoji="1" lang="en-US" altLang="ja-JP" dirty="0"/>
          </a:p>
        </p:txBody>
      </p:sp>
      <p:pic>
        <p:nvPicPr>
          <p:cNvPr id="6" name="図 5">
            <a:extLst>
              <a:ext uri="{FF2B5EF4-FFF2-40B4-BE49-F238E27FC236}">
                <a16:creationId xmlns:a16="http://schemas.microsoft.com/office/drawing/2014/main" id="{BAF760D2-7245-4EA4-9DDD-D45FA57D8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5378" y="4086209"/>
            <a:ext cx="1135029" cy="1135029"/>
          </a:xfrm>
          <a:prstGeom prst="rect">
            <a:avLst/>
          </a:prstGeom>
          <a:ln w="28575">
            <a:solidFill>
              <a:schemeClr val="bg1">
                <a:lumMod val="50000"/>
              </a:schemeClr>
            </a:solidFill>
          </a:ln>
        </p:spPr>
      </p:pic>
      <p:pic>
        <p:nvPicPr>
          <p:cNvPr id="7" name="図 6">
            <a:extLst>
              <a:ext uri="{FF2B5EF4-FFF2-40B4-BE49-F238E27FC236}">
                <a16:creationId xmlns:a16="http://schemas.microsoft.com/office/drawing/2014/main" id="{1D9C7C4E-2D2C-4B76-9361-E47F6EB7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312" y="2852095"/>
            <a:ext cx="1135029" cy="1135029"/>
          </a:xfrm>
          <a:prstGeom prst="rect">
            <a:avLst/>
          </a:prstGeom>
          <a:ln w="28575">
            <a:solidFill>
              <a:schemeClr val="bg1">
                <a:lumMod val="50000"/>
              </a:schemeClr>
            </a:solidFill>
          </a:ln>
        </p:spPr>
      </p:pic>
      <p:pic>
        <p:nvPicPr>
          <p:cNvPr id="8" name="図 7">
            <a:extLst>
              <a:ext uri="{FF2B5EF4-FFF2-40B4-BE49-F238E27FC236}">
                <a16:creationId xmlns:a16="http://schemas.microsoft.com/office/drawing/2014/main" id="{EB25CA6F-18D6-4DCE-A081-F67297762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214" y="1617982"/>
            <a:ext cx="1135029" cy="1135029"/>
          </a:xfrm>
          <a:prstGeom prst="rect">
            <a:avLst/>
          </a:prstGeom>
          <a:ln w="28575">
            <a:solidFill>
              <a:schemeClr val="bg1">
                <a:lumMod val="50000"/>
              </a:schemeClr>
            </a:solidFill>
          </a:ln>
        </p:spPr>
      </p:pic>
      <p:pic>
        <p:nvPicPr>
          <p:cNvPr id="9" name="図 8">
            <a:extLst>
              <a:ext uri="{FF2B5EF4-FFF2-40B4-BE49-F238E27FC236}">
                <a16:creationId xmlns:a16="http://schemas.microsoft.com/office/drawing/2014/main" id="{96872214-E7EF-443B-A620-7C75E19D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488" y="5320323"/>
            <a:ext cx="1135029" cy="1135029"/>
          </a:xfrm>
          <a:prstGeom prst="rect">
            <a:avLst/>
          </a:prstGeom>
          <a:ln w="28575">
            <a:solidFill>
              <a:schemeClr val="bg1">
                <a:lumMod val="50000"/>
              </a:schemeClr>
            </a:solidFill>
          </a:ln>
        </p:spPr>
      </p:pic>
      <p:cxnSp>
        <p:nvCxnSpPr>
          <p:cNvPr id="10" name="直線コネクタ 9">
            <a:extLst>
              <a:ext uri="{FF2B5EF4-FFF2-40B4-BE49-F238E27FC236}">
                <a16:creationId xmlns:a16="http://schemas.microsoft.com/office/drawing/2014/main" id="{2E89F5F2-EE15-4328-BABA-B543D9352D21}"/>
              </a:ext>
            </a:extLst>
          </p:cNvPr>
          <p:cNvCxnSpPr>
            <a:cxnSpLocks/>
          </p:cNvCxnSpPr>
          <p:nvPr/>
        </p:nvCxnSpPr>
        <p:spPr>
          <a:xfrm>
            <a:off x="7737268"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8BCA9BF-473D-494A-A25F-9A07874CB8AA}"/>
              </a:ext>
            </a:extLst>
          </p:cNvPr>
          <p:cNvCxnSpPr>
            <a:cxnSpLocks/>
          </p:cNvCxnSpPr>
          <p:nvPr/>
        </p:nvCxnSpPr>
        <p:spPr>
          <a:xfrm>
            <a:off x="8530614"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A882A57-988D-4154-A929-4D6214475684}"/>
              </a:ext>
            </a:extLst>
          </p:cNvPr>
          <p:cNvCxnSpPr>
            <a:cxnSpLocks/>
          </p:cNvCxnSpPr>
          <p:nvPr/>
        </p:nvCxnSpPr>
        <p:spPr>
          <a:xfrm>
            <a:off x="7740681"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D9E0F4C-CE28-4F72-A32F-DC556E35F939}"/>
              </a:ext>
            </a:extLst>
          </p:cNvPr>
          <p:cNvCxnSpPr>
            <a:cxnSpLocks/>
          </p:cNvCxnSpPr>
          <p:nvPr/>
        </p:nvCxnSpPr>
        <p:spPr>
          <a:xfrm>
            <a:off x="8534027"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23AD68F-E394-4FE0-A562-0DCB1573DCB1}"/>
              </a:ext>
            </a:extLst>
          </p:cNvPr>
          <p:cNvCxnSpPr>
            <a:cxnSpLocks/>
          </p:cNvCxnSpPr>
          <p:nvPr/>
        </p:nvCxnSpPr>
        <p:spPr>
          <a:xfrm>
            <a:off x="7742657"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66C4245-AD6C-432E-9DE2-BB690C40A15F}"/>
              </a:ext>
            </a:extLst>
          </p:cNvPr>
          <p:cNvCxnSpPr>
            <a:cxnSpLocks/>
          </p:cNvCxnSpPr>
          <p:nvPr/>
        </p:nvCxnSpPr>
        <p:spPr>
          <a:xfrm>
            <a:off x="8536004"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511E9FF-BDCA-493D-9C52-96CA5D5A67D8}"/>
              </a:ext>
            </a:extLst>
          </p:cNvPr>
          <p:cNvCxnSpPr>
            <a:cxnSpLocks/>
          </p:cNvCxnSpPr>
          <p:nvPr/>
        </p:nvCxnSpPr>
        <p:spPr>
          <a:xfrm>
            <a:off x="7742499"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EF08B64-ED5F-4542-BC5E-433EAC568439}"/>
              </a:ext>
            </a:extLst>
          </p:cNvPr>
          <p:cNvCxnSpPr>
            <a:cxnSpLocks/>
          </p:cNvCxnSpPr>
          <p:nvPr/>
        </p:nvCxnSpPr>
        <p:spPr>
          <a:xfrm>
            <a:off x="8535845"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9783E5D5-589E-428B-983A-8F1D96E876F7}"/>
              </a:ext>
            </a:extLst>
          </p:cNvPr>
          <p:cNvSpPr txBox="1"/>
          <p:nvPr/>
        </p:nvSpPr>
        <p:spPr>
          <a:xfrm>
            <a:off x="6494836" y="3188776"/>
            <a:ext cx="928121" cy="461665"/>
          </a:xfrm>
          <a:prstGeom prst="rect">
            <a:avLst/>
          </a:prstGeom>
          <a:noFill/>
        </p:spPr>
        <p:txBody>
          <a:bodyPr wrap="square" rtlCol="0">
            <a:spAutoFit/>
          </a:bodyPr>
          <a:lstStyle/>
          <a:p>
            <a:r>
              <a:rPr kumimoji="1" lang="en-US" altLang="ja-JP" sz="2400" dirty="0"/>
              <a:t>t=n-2</a:t>
            </a:r>
            <a:endParaRPr kumimoji="1" lang="ja-JP" altLang="en-US" sz="2400" dirty="0"/>
          </a:p>
        </p:txBody>
      </p:sp>
      <p:sp>
        <p:nvSpPr>
          <p:cNvPr id="20" name="テキスト ボックス 19">
            <a:extLst>
              <a:ext uri="{FF2B5EF4-FFF2-40B4-BE49-F238E27FC236}">
                <a16:creationId xmlns:a16="http://schemas.microsoft.com/office/drawing/2014/main" id="{2E7BDAFF-C914-4A38-8036-D4AEECC4DCE3}"/>
              </a:ext>
            </a:extLst>
          </p:cNvPr>
          <p:cNvSpPr txBox="1"/>
          <p:nvPr/>
        </p:nvSpPr>
        <p:spPr>
          <a:xfrm>
            <a:off x="6493537" y="4397710"/>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21" name="テキスト ボックス 20">
            <a:extLst>
              <a:ext uri="{FF2B5EF4-FFF2-40B4-BE49-F238E27FC236}">
                <a16:creationId xmlns:a16="http://schemas.microsoft.com/office/drawing/2014/main" id="{4AF33E7D-6C44-4960-BCD7-1930DAE640E7}"/>
              </a:ext>
            </a:extLst>
          </p:cNvPr>
          <p:cNvSpPr txBox="1"/>
          <p:nvPr/>
        </p:nvSpPr>
        <p:spPr>
          <a:xfrm>
            <a:off x="6493537" y="5626281"/>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2" name="テキスト ボックス 21">
            <a:extLst>
              <a:ext uri="{FF2B5EF4-FFF2-40B4-BE49-F238E27FC236}">
                <a16:creationId xmlns:a16="http://schemas.microsoft.com/office/drawing/2014/main" id="{20FC29A5-DBCB-4E21-8F18-1ADC95C0849B}"/>
              </a:ext>
            </a:extLst>
          </p:cNvPr>
          <p:cNvSpPr txBox="1"/>
          <p:nvPr/>
        </p:nvSpPr>
        <p:spPr>
          <a:xfrm>
            <a:off x="6493537" y="1960205"/>
            <a:ext cx="928121" cy="461665"/>
          </a:xfrm>
          <a:prstGeom prst="rect">
            <a:avLst/>
          </a:prstGeom>
          <a:noFill/>
        </p:spPr>
        <p:txBody>
          <a:bodyPr wrap="square" rtlCol="0">
            <a:spAutoFit/>
          </a:bodyPr>
          <a:lstStyle/>
          <a:p>
            <a:r>
              <a:rPr kumimoji="1" lang="en-US" altLang="ja-JP" sz="2400" dirty="0"/>
              <a:t>t=n-3</a:t>
            </a:r>
            <a:endParaRPr kumimoji="1" lang="ja-JP" altLang="en-US" sz="2400" dirty="0"/>
          </a:p>
        </p:txBody>
      </p:sp>
      <p:sp>
        <p:nvSpPr>
          <p:cNvPr id="5" name="正方形/長方形 4">
            <a:extLst>
              <a:ext uri="{FF2B5EF4-FFF2-40B4-BE49-F238E27FC236}">
                <a16:creationId xmlns:a16="http://schemas.microsoft.com/office/drawing/2014/main" id="{2F53F4FF-58E9-4DD3-8C4C-4A560D908147}"/>
              </a:ext>
            </a:extLst>
          </p:cNvPr>
          <p:cNvSpPr/>
          <p:nvPr/>
        </p:nvSpPr>
        <p:spPr>
          <a:xfrm>
            <a:off x="7628078" y="5257837"/>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D3E48C7-3C9D-43D9-B58B-167908A67FED}"/>
              </a:ext>
            </a:extLst>
          </p:cNvPr>
          <p:cNvSpPr/>
          <p:nvPr/>
        </p:nvSpPr>
        <p:spPr>
          <a:xfrm>
            <a:off x="7364728" y="1555142"/>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816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研究背景：可視光通信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kumimoji="1" lang="ja-JP" altLang="en-US" dirty="0"/>
              <a:t>可視光通信：可視光を用いた通信</a:t>
            </a:r>
            <a:endParaRPr kumimoji="1" lang="en-US" altLang="ja-JP" dirty="0"/>
          </a:p>
          <a:p>
            <a:pPr lvl="1"/>
            <a:r>
              <a:rPr lang="ja-JP" altLang="en-US" dirty="0"/>
              <a:t>送信機に</a:t>
            </a:r>
            <a:r>
              <a:rPr lang="en-US" altLang="ja-JP" dirty="0"/>
              <a:t>LED</a:t>
            </a:r>
            <a:r>
              <a:rPr lang="ja-JP" altLang="en-US" dirty="0"/>
              <a:t>，受信機にイメージセンサ等を用いる</a:t>
            </a:r>
            <a:endParaRPr kumimoji="1" lang="en-US" altLang="ja-JP" dirty="0"/>
          </a:p>
          <a:p>
            <a:r>
              <a:rPr kumimoji="1" lang="ja-JP" altLang="en-US" dirty="0"/>
              <a:t>応用が期待される分野の１つが高度道路交通システム（</a:t>
            </a:r>
            <a:r>
              <a:rPr kumimoji="1" lang="en-US" altLang="ja-JP" dirty="0"/>
              <a:t>ITS</a:t>
            </a:r>
            <a:r>
              <a:rPr kumimoji="1" lang="ja-JP" altLang="en-US" dirty="0"/>
              <a:t>）</a:t>
            </a:r>
            <a:endParaRPr kumimoji="1" lang="en-US" altLang="ja-JP" dirty="0"/>
          </a:p>
          <a:p>
            <a:pPr lvl="1"/>
            <a:r>
              <a:rPr kumimoji="1" lang="ja-JP" altLang="en-US" dirty="0"/>
              <a:t>路上では信号機や車両のライトを送信機に，　　　　　　　　　　車載カメラを</a:t>
            </a:r>
            <a:r>
              <a:rPr lang="ja-JP" altLang="en-US" dirty="0"/>
              <a:t>受信機</a:t>
            </a:r>
            <a:r>
              <a:rPr kumimoji="1" lang="ja-JP" altLang="en-US" dirty="0"/>
              <a:t>に用いることが可能</a:t>
            </a: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grpSp>
        <p:nvGrpSpPr>
          <p:cNvPr id="21" name="グループ化 20">
            <a:extLst>
              <a:ext uri="{FF2B5EF4-FFF2-40B4-BE49-F238E27FC236}">
                <a16:creationId xmlns:a16="http://schemas.microsoft.com/office/drawing/2014/main" id="{F871E938-D90C-469C-8A4C-6C233FEF5048}"/>
              </a:ext>
            </a:extLst>
          </p:cNvPr>
          <p:cNvGrpSpPr>
            <a:grpSpLocks noChangeAspect="1"/>
          </p:cNvGrpSpPr>
          <p:nvPr/>
        </p:nvGrpSpPr>
        <p:grpSpPr>
          <a:xfrm>
            <a:off x="859369" y="4771609"/>
            <a:ext cx="7425261" cy="960480"/>
            <a:chOff x="1000778" y="5105167"/>
            <a:chExt cx="7134754" cy="960480"/>
          </a:xfrm>
        </p:grpSpPr>
        <p:sp>
          <p:nvSpPr>
            <p:cNvPr id="22" name="正方形/長方形 21">
              <a:extLst>
                <a:ext uri="{FF2B5EF4-FFF2-40B4-BE49-F238E27FC236}">
                  <a16:creationId xmlns:a16="http://schemas.microsoft.com/office/drawing/2014/main" id="{958E9D2A-0448-41DE-8BAC-3FC6554746E7}"/>
                </a:ext>
              </a:extLst>
            </p:cNvPr>
            <p:cNvSpPr/>
            <p:nvPr/>
          </p:nvSpPr>
          <p:spPr>
            <a:xfrm rot="16200000">
              <a:off x="4087915" y="2018030"/>
              <a:ext cx="960480" cy="713475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コネクタ 22">
              <a:extLst>
                <a:ext uri="{FF2B5EF4-FFF2-40B4-BE49-F238E27FC236}">
                  <a16:creationId xmlns:a16="http://schemas.microsoft.com/office/drawing/2014/main" id="{C7F2E0C8-ED31-4BC3-BB0E-9084319ADD02}"/>
                </a:ext>
              </a:extLst>
            </p:cNvPr>
            <p:cNvCxnSpPr>
              <a:cxnSpLocks/>
            </p:cNvCxnSpPr>
            <p:nvPr/>
          </p:nvCxnSpPr>
          <p:spPr>
            <a:xfrm rot="16200000">
              <a:off x="5210878" y="3295352"/>
              <a:ext cx="0" cy="445680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8B2CC5A-474F-4110-A6B8-6C580C53145B}"/>
                </a:ext>
              </a:extLst>
            </p:cNvPr>
            <p:cNvCxnSpPr>
              <a:cxnSpLocks/>
            </p:cNvCxnSpPr>
            <p:nvPr/>
          </p:nvCxnSpPr>
          <p:spPr>
            <a:xfrm rot="16200000">
              <a:off x="2578377" y="5822738"/>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グループ化 24">
            <a:extLst>
              <a:ext uri="{FF2B5EF4-FFF2-40B4-BE49-F238E27FC236}">
                <a16:creationId xmlns:a16="http://schemas.microsoft.com/office/drawing/2014/main" id="{D3541605-F547-472C-98D6-DEEE1CD7688E}"/>
              </a:ext>
            </a:extLst>
          </p:cNvPr>
          <p:cNvGrpSpPr>
            <a:grpSpLocks noChangeAspect="1"/>
          </p:cNvGrpSpPr>
          <p:nvPr/>
        </p:nvGrpSpPr>
        <p:grpSpPr>
          <a:xfrm>
            <a:off x="852482" y="4120533"/>
            <a:ext cx="1199743" cy="1315776"/>
            <a:chOff x="1404437" y="4354147"/>
            <a:chExt cx="1514632" cy="1661119"/>
          </a:xfrm>
        </p:grpSpPr>
        <p:cxnSp>
          <p:nvCxnSpPr>
            <p:cNvPr id="26" name="直線コネクタ 25">
              <a:extLst>
                <a:ext uri="{FF2B5EF4-FFF2-40B4-BE49-F238E27FC236}">
                  <a16:creationId xmlns:a16="http://schemas.microsoft.com/office/drawing/2014/main" id="{579685CE-E5C7-4D0A-8CFB-B69BF1C73B84}"/>
                </a:ext>
              </a:extLst>
            </p:cNvPr>
            <p:cNvCxnSpPr>
              <a:cxnSpLocks/>
            </p:cNvCxnSpPr>
            <p:nvPr/>
          </p:nvCxnSpPr>
          <p:spPr>
            <a:xfrm>
              <a:off x="1412529" y="4575266"/>
              <a:ext cx="0" cy="14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グループ化 26">
              <a:extLst>
                <a:ext uri="{FF2B5EF4-FFF2-40B4-BE49-F238E27FC236}">
                  <a16:creationId xmlns:a16="http://schemas.microsoft.com/office/drawing/2014/main" id="{82C3FF4B-FC64-47D4-B1EA-DA06AAC4B4D5}"/>
                </a:ext>
              </a:extLst>
            </p:cNvPr>
            <p:cNvGrpSpPr>
              <a:grpSpLocks noChangeAspect="1"/>
            </p:cNvGrpSpPr>
            <p:nvPr/>
          </p:nvGrpSpPr>
          <p:grpSpPr>
            <a:xfrm>
              <a:off x="1404437" y="4354147"/>
              <a:ext cx="1514632" cy="495671"/>
              <a:chOff x="464300" y="3727368"/>
              <a:chExt cx="2750148" cy="900000"/>
            </a:xfrm>
          </p:grpSpPr>
          <p:sp>
            <p:nvSpPr>
              <p:cNvPr id="28" name="フリーフォーム: 図形 27">
                <a:extLst>
                  <a:ext uri="{FF2B5EF4-FFF2-40B4-BE49-F238E27FC236}">
                    <a16:creationId xmlns:a16="http://schemas.microsoft.com/office/drawing/2014/main" id="{1064F6A4-27FD-4562-AE0A-E328E7C1A3A2}"/>
                  </a:ext>
                </a:extLst>
              </p:cNvPr>
              <p:cNvSpPr>
                <a:spLocks noChangeAspect="1"/>
              </p:cNvSpPr>
              <p:nvPr/>
            </p:nvSpPr>
            <p:spPr>
              <a:xfrm>
                <a:off x="464300" y="3727368"/>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9" name="楕円 28">
                <a:extLst>
                  <a:ext uri="{FF2B5EF4-FFF2-40B4-BE49-F238E27FC236}">
                    <a16:creationId xmlns:a16="http://schemas.microsoft.com/office/drawing/2014/main" id="{663D1D5A-3E66-44AE-9600-A05F7B8D6275}"/>
                  </a:ext>
                </a:extLst>
              </p:cNvPr>
              <p:cNvSpPr>
                <a:spLocks noChangeAspect="1"/>
              </p:cNvSpPr>
              <p:nvPr/>
            </p:nvSpPr>
            <p:spPr>
              <a:xfrm>
                <a:off x="646944" y="3820909"/>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7A1168D-11C6-4676-A501-C41EE3FB9B09}"/>
                  </a:ext>
                </a:extLst>
              </p:cNvPr>
              <p:cNvSpPr>
                <a:spLocks noChangeAspect="1"/>
              </p:cNvSpPr>
              <p:nvPr/>
            </p:nvSpPr>
            <p:spPr>
              <a:xfrm>
                <a:off x="1475205" y="3820909"/>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E5E0F9F6-412D-4982-8FAF-2E7031B65E1F}"/>
                  </a:ext>
                </a:extLst>
              </p:cNvPr>
              <p:cNvSpPr>
                <a:spLocks noChangeAspect="1"/>
              </p:cNvSpPr>
              <p:nvPr/>
            </p:nvSpPr>
            <p:spPr>
              <a:xfrm>
                <a:off x="2303466" y="3820543"/>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32" name="直線矢印コネクタ 31">
            <a:extLst>
              <a:ext uri="{FF2B5EF4-FFF2-40B4-BE49-F238E27FC236}">
                <a16:creationId xmlns:a16="http://schemas.microsoft.com/office/drawing/2014/main" id="{67B7930B-7C7A-4EC2-B93B-AF18DD6D32E4}"/>
              </a:ext>
            </a:extLst>
          </p:cNvPr>
          <p:cNvCxnSpPr>
            <a:cxnSpLocks/>
          </p:cNvCxnSpPr>
          <p:nvPr/>
        </p:nvCxnSpPr>
        <p:spPr>
          <a:xfrm>
            <a:off x="1670934" y="4598215"/>
            <a:ext cx="1089526" cy="5100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33" name="グループ化 32">
            <a:extLst>
              <a:ext uri="{FF2B5EF4-FFF2-40B4-BE49-F238E27FC236}">
                <a16:creationId xmlns:a16="http://schemas.microsoft.com/office/drawing/2014/main" id="{BAFE4E47-1FA4-450D-B6A2-5B49E7BF87C7}"/>
              </a:ext>
            </a:extLst>
          </p:cNvPr>
          <p:cNvGrpSpPr>
            <a:grpSpLocks noChangeAspect="1"/>
          </p:cNvGrpSpPr>
          <p:nvPr/>
        </p:nvGrpSpPr>
        <p:grpSpPr>
          <a:xfrm>
            <a:off x="2767456" y="4942654"/>
            <a:ext cx="1618781" cy="990313"/>
            <a:chOff x="4790667" y="5006388"/>
            <a:chExt cx="2195047" cy="1342852"/>
          </a:xfrm>
        </p:grpSpPr>
        <p:pic>
          <p:nvPicPr>
            <p:cNvPr id="34" name="図 33">
              <a:extLst>
                <a:ext uri="{FF2B5EF4-FFF2-40B4-BE49-F238E27FC236}">
                  <a16:creationId xmlns:a16="http://schemas.microsoft.com/office/drawing/2014/main" id="{A52F0B6F-2F60-47A4-8237-B813C8591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5" name="フリーフォーム: 図形 34">
              <a:extLst>
                <a:ext uri="{FF2B5EF4-FFF2-40B4-BE49-F238E27FC236}">
                  <a16:creationId xmlns:a16="http://schemas.microsoft.com/office/drawing/2014/main" id="{66CF723B-D1F9-451F-AA2A-1485CD4DBA96}"/>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36" name="グループ化 35">
            <a:extLst>
              <a:ext uri="{FF2B5EF4-FFF2-40B4-BE49-F238E27FC236}">
                <a16:creationId xmlns:a16="http://schemas.microsoft.com/office/drawing/2014/main" id="{443532CB-5311-4D11-9A88-6652F78B63AA}"/>
              </a:ext>
            </a:extLst>
          </p:cNvPr>
          <p:cNvGrpSpPr>
            <a:grpSpLocks noChangeAspect="1"/>
          </p:cNvGrpSpPr>
          <p:nvPr/>
        </p:nvGrpSpPr>
        <p:grpSpPr>
          <a:xfrm>
            <a:off x="6392972" y="4941153"/>
            <a:ext cx="1618781" cy="990313"/>
            <a:chOff x="4790667" y="5006388"/>
            <a:chExt cx="2195047" cy="1342852"/>
          </a:xfrm>
        </p:grpSpPr>
        <p:pic>
          <p:nvPicPr>
            <p:cNvPr id="37" name="図 36">
              <a:extLst>
                <a:ext uri="{FF2B5EF4-FFF2-40B4-BE49-F238E27FC236}">
                  <a16:creationId xmlns:a16="http://schemas.microsoft.com/office/drawing/2014/main" id="{DE2524FA-25B3-45C5-A50A-AA9993DFD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8" name="フリーフォーム: 図形 37">
              <a:extLst>
                <a:ext uri="{FF2B5EF4-FFF2-40B4-BE49-F238E27FC236}">
                  <a16:creationId xmlns:a16="http://schemas.microsoft.com/office/drawing/2014/main" id="{E3F8535C-773D-4306-B8E1-3CC8EEA69772}"/>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cxnSp>
        <p:nvCxnSpPr>
          <p:cNvPr id="39" name="直線矢印コネクタ 38">
            <a:extLst>
              <a:ext uri="{FF2B5EF4-FFF2-40B4-BE49-F238E27FC236}">
                <a16:creationId xmlns:a16="http://schemas.microsoft.com/office/drawing/2014/main" id="{314CB49C-4B39-4ADA-B569-3CA6BE1801A7}"/>
              </a:ext>
            </a:extLst>
          </p:cNvPr>
          <p:cNvCxnSpPr>
            <a:cxnSpLocks/>
          </p:cNvCxnSpPr>
          <p:nvPr/>
        </p:nvCxnSpPr>
        <p:spPr>
          <a:xfrm flipV="1">
            <a:off x="4393233" y="5162763"/>
            <a:ext cx="1999739" cy="2290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A931B413-39ED-4F48-80BF-3A062A6A804F}"/>
              </a:ext>
            </a:extLst>
          </p:cNvPr>
          <p:cNvSpPr txBox="1"/>
          <p:nvPr/>
        </p:nvSpPr>
        <p:spPr>
          <a:xfrm>
            <a:off x="2813979" y="4210039"/>
            <a:ext cx="312176" cy="369332"/>
          </a:xfrm>
          <a:prstGeom prst="rect">
            <a:avLst/>
          </a:prstGeom>
          <a:noFill/>
        </p:spPr>
        <p:txBody>
          <a:bodyPr wrap="square" rtlCol="0">
            <a:spAutoFit/>
          </a:bodyPr>
          <a:lstStyle/>
          <a:p>
            <a:r>
              <a:rPr kumimoji="1" lang="en-US" altLang="ja-JP" dirty="0"/>
              <a:t>1</a:t>
            </a:r>
            <a:endParaRPr kumimoji="1" lang="ja-JP" altLang="en-US" dirty="0"/>
          </a:p>
        </p:txBody>
      </p:sp>
      <p:sp>
        <p:nvSpPr>
          <p:cNvPr id="41" name="テキスト ボックス 40">
            <a:extLst>
              <a:ext uri="{FF2B5EF4-FFF2-40B4-BE49-F238E27FC236}">
                <a16:creationId xmlns:a16="http://schemas.microsoft.com/office/drawing/2014/main" id="{8016B965-22B9-4F62-B3DE-12DACC15E95A}"/>
              </a:ext>
            </a:extLst>
          </p:cNvPr>
          <p:cNvSpPr txBox="1"/>
          <p:nvPr/>
        </p:nvSpPr>
        <p:spPr>
          <a:xfrm>
            <a:off x="3158453" y="4210039"/>
            <a:ext cx="312176" cy="369332"/>
          </a:xfrm>
          <a:prstGeom prst="rect">
            <a:avLst/>
          </a:prstGeom>
          <a:noFill/>
        </p:spPr>
        <p:txBody>
          <a:bodyPr wrap="square" rtlCol="0">
            <a:spAutoFit/>
          </a:bodyPr>
          <a:lstStyle/>
          <a:p>
            <a:r>
              <a:rPr kumimoji="1" lang="en-US" altLang="ja-JP" dirty="0"/>
              <a:t>0</a:t>
            </a:r>
            <a:endParaRPr kumimoji="1" lang="ja-JP" altLang="en-US" dirty="0"/>
          </a:p>
        </p:txBody>
      </p:sp>
      <p:pic>
        <p:nvPicPr>
          <p:cNvPr id="42" name="図 41">
            <a:extLst>
              <a:ext uri="{FF2B5EF4-FFF2-40B4-BE49-F238E27FC236}">
                <a16:creationId xmlns:a16="http://schemas.microsoft.com/office/drawing/2014/main" id="{8742A028-D7C2-4102-B10A-59C2B7A30112}"/>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a:off x="2771088" y="4575534"/>
            <a:ext cx="742329" cy="351975"/>
          </a:xfrm>
          <a:prstGeom prst="rect">
            <a:avLst/>
          </a:prstGeom>
          <a:ln w="19050">
            <a:solidFill>
              <a:srgbClr val="FF0000"/>
            </a:solidFill>
          </a:ln>
        </p:spPr>
      </p:pic>
      <p:sp>
        <p:nvSpPr>
          <p:cNvPr id="43" name="テキスト ボックス 42">
            <a:extLst>
              <a:ext uri="{FF2B5EF4-FFF2-40B4-BE49-F238E27FC236}">
                <a16:creationId xmlns:a16="http://schemas.microsoft.com/office/drawing/2014/main" id="{514072C3-5527-4781-B523-F67B5299BF73}"/>
              </a:ext>
            </a:extLst>
          </p:cNvPr>
          <p:cNvSpPr txBox="1"/>
          <p:nvPr/>
        </p:nvSpPr>
        <p:spPr>
          <a:xfrm>
            <a:off x="6439763" y="4197982"/>
            <a:ext cx="312176" cy="369332"/>
          </a:xfrm>
          <a:prstGeom prst="rect">
            <a:avLst/>
          </a:prstGeom>
          <a:noFill/>
        </p:spPr>
        <p:txBody>
          <a:bodyPr wrap="square" rtlCol="0">
            <a:spAutoFit/>
          </a:bodyPr>
          <a:lstStyle/>
          <a:p>
            <a:r>
              <a:rPr kumimoji="1" lang="en-US" altLang="ja-JP" dirty="0"/>
              <a:t>0</a:t>
            </a:r>
            <a:endParaRPr kumimoji="1" lang="ja-JP" altLang="en-US" dirty="0"/>
          </a:p>
        </p:txBody>
      </p:sp>
      <p:sp>
        <p:nvSpPr>
          <p:cNvPr id="44" name="テキスト ボックス 43">
            <a:extLst>
              <a:ext uri="{FF2B5EF4-FFF2-40B4-BE49-F238E27FC236}">
                <a16:creationId xmlns:a16="http://schemas.microsoft.com/office/drawing/2014/main" id="{B709CD2C-C770-4B58-9CD4-4A635C856829}"/>
              </a:ext>
            </a:extLst>
          </p:cNvPr>
          <p:cNvSpPr txBox="1"/>
          <p:nvPr/>
        </p:nvSpPr>
        <p:spPr>
          <a:xfrm>
            <a:off x="6784237" y="4197982"/>
            <a:ext cx="312176" cy="369332"/>
          </a:xfrm>
          <a:prstGeom prst="rect">
            <a:avLst/>
          </a:prstGeom>
          <a:noFill/>
        </p:spPr>
        <p:txBody>
          <a:bodyPr wrap="square" rtlCol="0">
            <a:spAutoFit/>
          </a:bodyPr>
          <a:lstStyle/>
          <a:p>
            <a:r>
              <a:rPr kumimoji="1" lang="en-US" altLang="ja-JP" dirty="0"/>
              <a:t>1</a:t>
            </a:r>
            <a:endParaRPr kumimoji="1" lang="ja-JP" altLang="en-US" dirty="0"/>
          </a:p>
        </p:txBody>
      </p:sp>
      <p:pic>
        <p:nvPicPr>
          <p:cNvPr id="45" name="図 44">
            <a:extLst>
              <a:ext uri="{FF2B5EF4-FFF2-40B4-BE49-F238E27FC236}">
                <a16:creationId xmlns:a16="http://schemas.microsoft.com/office/drawing/2014/main" id="{379CF7E8-E8BA-4A52-A468-7CD5F58325CF}"/>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flipH="1">
            <a:off x="6396872" y="4563477"/>
            <a:ext cx="742329" cy="351975"/>
          </a:xfrm>
          <a:prstGeom prst="rect">
            <a:avLst/>
          </a:prstGeom>
          <a:ln w="19050">
            <a:solidFill>
              <a:srgbClr val="FF0000"/>
            </a:solidFill>
          </a:ln>
        </p:spPr>
      </p:pic>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捕捉手法改善結果</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20</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最初と最後を除いた全撮影画像で捕捉を行い、　　　　　　　誤りなく送信機を捕捉することができた</a:t>
            </a:r>
            <a:endParaRPr kumimoji="1" lang="en-US" altLang="ja-JP" dirty="0"/>
          </a:p>
          <a:p>
            <a:endParaRPr lang="en-US" altLang="ja-JP" dirty="0"/>
          </a:p>
          <a:p>
            <a:r>
              <a:rPr kumimoji="1" lang="ja-JP" altLang="en-US" dirty="0"/>
              <a:t>捕捉した画像から復調を行い、エラーフリーを達成した</a:t>
            </a:r>
            <a:endParaRPr kumimoji="1" lang="en-US" altLang="ja-JP" dirty="0"/>
          </a:p>
          <a:p>
            <a:endParaRPr lang="en-US" altLang="ja-JP" dirty="0"/>
          </a:p>
          <a:p>
            <a:r>
              <a:rPr kumimoji="1" lang="ja-JP" altLang="en-US" dirty="0"/>
              <a:t>今回の実験では</a:t>
            </a:r>
            <a:r>
              <a:rPr kumimoji="1" lang="en-US" altLang="ja-JP" dirty="0"/>
              <a:t>32</a:t>
            </a:r>
            <a:r>
              <a:rPr kumimoji="1" lang="ja-JP" altLang="en-US" dirty="0"/>
              <a:t>フレームの信号を繰り返し送信しており、最大で</a:t>
            </a:r>
            <a:r>
              <a:rPr kumimoji="1" lang="en-US" altLang="ja-JP" dirty="0"/>
              <a:t>251[bit/frame]×32[frame]=8032[bit]</a:t>
            </a:r>
            <a:r>
              <a:rPr lang="ja-JP" altLang="en-US" dirty="0"/>
              <a:t>の通信を達成</a:t>
            </a:r>
            <a:endParaRPr lang="en-US" altLang="ja-JP" dirty="0"/>
          </a:p>
          <a:p>
            <a:endParaRPr kumimoji="1" lang="en-US" altLang="ja-JP" dirty="0"/>
          </a:p>
          <a:p>
            <a:r>
              <a:rPr lang="ja-JP" altLang="en-US" dirty="0"/>
              <a:t>撮影時間は </a:t>
            </a:r>
            <a:r>
              <a:rPr lang="en-US" altLang="ja-JP" dirty="0"/>
              <a:t>80[frame] / 2000[frame/sec] = 0.04[sec]</a:t>
            </a:r>
            <a:endParaRPr kumimoji="1" lang="en-US" altLang="ja-JP" dirty="0"/>
          </a:p>
        </p:txBody>
      </p:sp>
    </p:spTree>
    <p:extLst>
      <p:ext uri="{BB962C8B-B14F-4D97-AF65-F5344CB8AC3E}">
        <p14:creationId xmlns:p14="http://schemas.microsoft.com/office/powerpoint/2010/main" val="1102274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5F8A277-DCAF-46FB-A8D0-BF647F43CCD8}"/>
              </a:ext>
            </a:extLst>
          </p:cNvPr>
          <p:cNvSpPr>
            <a:spLocks noGrp="1"/>
          </p:cNvSpPr>
          <p:nvPr>
            <p:ph idx="1"/>
          </p:nvPr>
        </p:nvSpPr>
        <p:spPr>
          <a:xfrm>
            <a:off x="258792" y="805776"/>
            <a:ext cx="8626416" cy="5906996"/>
          </a:xfrm>
        </p:spPr>
        <p:txBody>
          <a:bodyPr>
            <a:normAutofit/>
          </a:bodyPr>
          <a:lstStyle/>
          <a:p>
            <a:pPr marL="0" indent="0">
              <a:buNone/>
            </a:pPr>
            <a:r>
              <a:rPr kumimoji="1" lang="ja-JP" altLang="en-US" b="1" dirty="0"/>
              <a:t>まとめ</a:t>
            </a:r>
            <a:endParaRPr kumimoji="1" lang="en-US" altLang="ja-JP" b="1" dirty="0"/>
          </a:p>
          <a:p>
            <a:r>
              <a:rPr lang="ja-JP" altLang="en-US" dirty="0"/>
              <a:t>送信機の捕捉を撮影と逆順に行うことで、最初と最後を　　除いた全撮影画像で送信機の捕捉を達成した</a:t>
            </a:r>
            <a:endParaRPr lang="en-US" altLang="ja-JP" dirty="0"/>
          </a:p>
          <a:p>
            <a:r>
              <a:rPr lang="ja-JP" altLang="en-US" dirty="0"/>
              <a:t>捕捉した</a:t>
            </a:r>
            <a:r>
              <a:rPr lang="en-US" altLang="ja-JP" dirty="0"/>
              <a:t>LED</a:t>
            </a:r>
            <a:r>
              <a:rPr lang="ja-JP" altLang="en-US" dirty="0"/>
              <a:t>からエラーフリーで復調した</a:t>
            </a:r>
            <a:endParaRPr lang="en-US" altLang="ja-JP" dirty="0"/>
          </a:p>
          <a:p>
            <a:pPr lvl="1"/>
            <a:r>
              <a:rPr lang="en-US" altLang="ja-JP" dirty="0"/>
              <a:t>0.04[sec]</a:t>
            </a:r>
            <a:r>
              <a:rPr lang="ja-JP" altLang="en-US" dirty="0"/>
              <a:t>で</a:t>
            </a:r>
            <a:r>
              <a:rPr lang="en-US" altLang="ja-JP" dirty="0"/>
              <a:t>8032[bit]</a:t>
            </a:r>
          </a:p>
          <a:p>
            <a:pPr marL="0" indent="0">
              <a:buNone/>
            </a:pPr>
            <a:endParaRPr lang="en-US" altLang="ja-JP" b="1" dirty="0"/>
          </a:p>
          <a:p>
            <a:pPr marL="0" indent="0">
              <a:buNone/>
            </a:pPr>
            <a:endParaRPr lang="en-US" altLang="ja-JP" b="1" dirty="0"/>
          </a:p>
          <a:p>
            <a:pPr marL="0" indent="0">
              <a:buNone/>
            </a:pPr>
            <a:r>
              <a:rPr lang="ja-JP" altLang="en-US" b="1" dirty="0"/>
              <a:t>課題</a:t>
            </a:r>
            <a:endParaRPr lang="en-US" altLang="ja-JP" b="1" dirty="0"/>
          </a:p>
          <a:p>
            <a:r>
              <a:rPr kumimoji="1" lang="ja-JP" altLang="en-US" dirty="0"/>
              <a:t>空間</a:t>
            </a:r>
            <a:r>
              <a:rPr kumimoji="1" lang="en-US" altLang="ja-JP" dirty="0"/>
              <a:t>-</a:t>
            </a:r>
            <a:r>
              <a:rPr kumimoji="1" lang="ja-JP" altLang="en-US" dirty="0"/>
              <a:t>時間勾配散布図での</a:t>
            </a:r>
            <a:r>
              <a:rPr kumimoji="1" lang="en-US" altLang="ja-JP" dirty="0"/>
              <a:t>LED</a:t>
            </a:r>
            <a:r>
              <a:rPr kumimoji="1" lang="ja-JP" altLang="en-US" dirty="0"/>
              <a:t>判定閾値について</a:t>
            </a:r>
            <a:endParaRPr kumimoji="1" lang="en-US" altLang="ja-JP" dirty="0"/>
          </a:p>
          <a:p>
            <a:pPr lvl="1"/>
            <a:r>
              <a:rPr lang="ja-JP" altLang="en-US" dirty="0"/>
              <a:t>機械学習を用いた</a:t>
            </a:r>
            <a:r>
              <a:rPr lang="en-US" altLang="ja-JP" dirty="0"/>
              <a:t>LED</a:t>
            </a:r>
            <a:r>
              <a:rPr lang="ja-JP" altLang="en-US" dirty="0"/>
              <a:t>判定を検討していく予定</a:t>
            </a:r>
            <a:endParaRPr lang="en-US" altLang="ja-JP" dirty="0"/>
          </a:p>
          <a:p>
            <a:r>
              <a:rPr kumimoji="1" lang="ja-JP" altLang="en-US" dirty="0"/>
              <a:t>プログラムの高速化</a:t>
            </a:r>
            <a:endParaRPr kumimoji="1" lang="en-US" altLang="ja-JP" dirty="0"/>
          </a:p>
          <a:p>
            <a:pPr lvl="1"/>
            <a:r>
              <a:rPr lang="ja-JP" altLang="en-US" dirty="0"/>
              <a:t>現在は</a:t>
            </a:r>
            <a:r>
              <a:rPr lang="en-US" altLang="ja-JP" dirty="0"/>
              <a:t>10</a:t>
            </a:r>
            <a:r>
              <a:rPr lang="ja-JP" altLang="en-US" dirty="0"/>
              <a:t>秒</a:t>
            </a:r>
            <a:r>
              <a:rPr lang="en-US" altLang="ja-JP" dirty="0"/>
              <a:t>~20</a:t>
            </a:r>
            <a:r>
              <a:rPr lang="ja-JP" altLang="en-US" dirty="0"/>
              <a:t>秒かかるため遅い</a:t>
            </a:r>
            <a:endParaRPr kumimoji="1" lang="en-US" altLang="ja-JP" dirty="0"/>
          </a:p>
        </p:txBody>
      </p:sp>
      <p:sp>
        <p:nvSpPr>
          <p:cNvPr id="3" name="スライド番号プレースホルダー 2">
            <a:extLst>
              <a:ext uri="{FF2B5EF4-FFF2-40B4-BE49-F238E27FC236}">
                <a16:creationId xmlns:a16="http://schemas.microsoft.com/office/drawing/2014/main" id="{058CCF24-8A17-483A-89B5-BC45F5E79980}"/>
              </a:ext>
            </a:extLst>
          </p:cNvPr>
          <p:cNvSpPr>
            <a:spLocks noGrp="1"/>
          </p:cNvSpPr>
          <p:nvPr>
            <p:ph type="sldNum" sz="quarter" idx="12"/>
          </p:nvPr>
        </p:nvSpPr>
        <p:spPr/>
        <p:txBody>
          <a:bodyPr/>
          <a:lstStyle/>
          <a:p>
            <a:fld id="{4611F9C2-6641-4325-A1B0-8726CAAFC082}" type="slidenum">
              <a:rPr kumimoji="1" lang="ja-JP" altLang="en-US" smtClean="0"/>
              <a:pPr/>
              <a:t>21</a:t>
            </a:fld>
            <a:endParaRPr kumimoji="1" lang="ja-JP" altLang="en-US" dirty="0"/>
          </a:p>
        </p:txBody>
      </p:sp>
      <p:sp>
        <p:nvSpPr>
          <p:cNvPr id="4" name="タイトル 3">
            <a:extLst>
              <a:ext uri="{FF2B5EF4-FFF2-40B4-BE49-F238E27FC236}">
                <a16:creationId xmlns:a16="http://schemas.microsoft.com/office/drawing/2014/main" id="{6FE879C7-A7B5-4C62-B1F8-C7F5CAB26800}"/>
              </a:ext>
            </a:extLst>
          </p:cNvPr>
          <p:cNvSpPr>
            <a:spLocks noGrp="1"/>
          </p:cNvSpPr>
          <p:nvPr>
            <p:ph type="title"/>
          </p:nvPr>
        </p:nvSpPr>
        <p:spPr/>
        <p:txBody>
          <a:bodyPr/>
          <a:lstStyle/>
          <a:p>
            <a:r>
              <a:rPr lang="ja-JP" altLang="en-US" dirty="0"/>
              <a:t>まとめと課題</a:t>
            </a:r>
            <a:endParaRPr kumimoji="1" lang="ja-JP" altLang="en-US" dirty="0"/>
          </a:p>
        </p:txBody>
      </p:sp>
    </p:spTree>
    <p:extLst>
      <p:ext uri="{BB962C8B-B14F-4D97-AF65-F5344CB8AC3E}">
        <p14:creationId xmlns:p14="http://schemas.microsoft.com/office/powerpoint/2010/main" val="4088976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5F8A277-DCAF-46FB-A8D0-BF647F43CCD8}"/>
              </a:ext>
            </a:extLst>
          </p:cNvPr>
          <p:cNvSpPr>
            <a:spLocks noGrp="1"/>
          </p:cNvSpPr>
          <p:nvPr>
            <p:ph idx="1"/>
          </p:nvPr>
        </p:nvSpPr>
        <p:spPr/>
        <p:txBody>
          <a:bodyPr/>
          <a:lstStyle/>
          <a:p>
            <a:pPr marL="0" indent="0">
              <a:buNone/>
            </a:pPr>
            <a:r>
              <a:rPr kumimoji="1" lang="ja-JP" altLang="en-US" b="1" dirty="0"/>
              <a:t>今後の展望</a:t>
            </a:r>
            <a:endParaRPr kumimoji="1" lang="en-US" altLang="ja-JP" b="1" dirty="0"/>
          </a:p>
          <a:p>
            <a:r>
              <a:rPr lang="en-US" altLang="ja-JP" dirty="0"/>
              <a:t>LED</a:t>
            </a:r>
            <a:r>
              <a:rPr lang="ja-JP" altLang="en-US" dirty="0"/>
              <a:t>判定を機械学習で考える</a:t>
            </a:r>
            <a:endParaRPr lang="en-US" altLang="ja-JP" dirty="0"/>
          </a:p>
          <a:p>
            <a:r>
              <a:rPr lang="ja-JP" altLang="en-US" dirty="0"/>
              <a:t>プログラムの高速化</a:t>
            </a:r>
            <a:endParaRPr lang="en-US" altLang="ja-JP" dirty="0"/>
          </a:p>
          <a:p>
            <a:pPr lvl="1"/>
            <a:r>
              <a:rPr lang="ja-JP" altLang="en-US" dirty="0"/>
              <a:t>空間</a:t>
            </a:r>
            <a:r>
              <a:rPr lang="en-US" altLang="ja-JP" dirty="0"/>
              <a:t>-</a:t>
            </a:r>
            <a:r>
              <a:rPr lang="ja-JP" altLang="en-US" dirty="0"/>
              <a:t>時間勾配を算出する範囲を限定する</a:t>
            </a:r>
            <a:endParaRPr lang="en-US" altLang="ja-JP" dirty="0"/>
          </a:p>
          <a:p>
            <a:endParaRPr lang="en-US" altLang="ja-JP" dirty="0"/>
          </a:p>
          <a:p>
            <a:endParaRPr lang="en-US" altLang="ja-JP" dirty="0"/>
          </a:p>
          <a:p>
            <a:endParaRPr lang="en-US" altLang="ja-JP" dirty="0"/>
          </a:p>
          <a:p>
            <a:pPr marL="0" indent="0">
              <a:buNone/>
            </a:pPr>
            <a:r>
              <a:rPr kumimoji="1" lang="ja-JP" altLang="en-US" b="1" dirty="0"/>
              <a:t>線表</a:t>
            </a:r>
            <a:endParaRPr lang="en-US" altLang="ja-JP" b="1" dirty="0"/>
          </a:p>
          <a:p>
            <a:pPr marL="0" indent="0">
              <a:buNone/>
            </a:pPr>
            <a:r>
              <a:rPr lang="ja-JP" altLang="en-US" sz="1800" dirty="0"/>
              <a:t>　</a:t>
            </a:r>
            <a:r>
              <a:rPr lang="en-US" altLang="ja-JP" sz="1800" dirty="0" err="1"/>
              <a:t>ComEX</a:t>
            </a:r>
            <a:r>
              <a:rPr lang="ja-JP" altLang="en-US" sz="1800" dirty="0"/>
              <a:t>締め切り</a:t>
            </a:r>
            <a:r>
              <a:rPr lang="en-US" altLang="ja-JP" sz="1800" dirty="0"/>
              <a:t>(1/5)</a:t>
            </a:r>
            <a:r>
              <a:rPr lang="ja-JP" altLang="en-US" sz="1800" dirty="0"/>
              <a:t>　　報告会</a:t>
            </a:r>
            <a:endParaRPr lang="en-US" altLang="ja-JP" sz="1800" dirty="0"/>
          </a:p>
          <a:p>
            <a:pPr marL="0" indent="0">
              <a:buNone/>
            </a:pPr>
            <a:r>
              <a:rPr lang="ja-JP" altLang="en-US" sz="1800" dirty="0"/>
              <a:t>　論文執筆</a:t>
            </a:r>
            <a:endParaRPr lang="en-US" altLang="ja-JP" sz="1800" dirty="0"/>
          </a:p>
          <a:p>
            <a:pPr marL="0" indent="0">
              <a:buNone/>
            </a:pPr>
            <a:r>
              <a:rPr lang="ja-JP" altLang="en-US" sz="1800" dirty="0"/>
              <a:t>　捕捉プログラムの高速化</a:t>
            </a:r>
            <a:endParaRPr lang="en-US" altLang="ja-JP" sz="1800" dirty="0"/>
          </a:p>
        </p:txBody>
      </p:sp>
      <p:sp>
        <p:nvSpPr>
          <p:cNvPr id="3" name="スライド番号プレースホルダー 2">
            <a:extLst>
              <a:ext uri="{FF2B5EF4-FFF2-40B4-BE49-F238E27FC236}">
                <a16:creationId xmlns:a16="http://schemas.microsoft.com/office/drawing/2014/main" id="{058CCF24-8A17-483A-89B5-BC45F5E79980}"/>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sp>
        <p:nvSpPr>
          <p:cNvPr id="4" name="タイトル 3">
            <a:extLst>
              <a:ext uri="{FF2B5EF4-FFF2-40B4-BE49-F238E27FC236}">
                <a16:creationId xmlns:a16="http://schemas.microsoft.com/office/drawing/2014/main" id="{6FE879C7-A7B5-4C62-B1F8-C7F5CAB26800}"/>
              </a:ext>
            </a:extLst>
          </p:cNvPr>
          <p:cNvSpPr>
            <a:spLocks noGrp="1"/>
          </p:cNvSpPr>
          <p:nvPr>
            <p:ph type="title"/>
          </p:nvPr>
        </p:nvSpPr>
        <p:spPr/>
        <p:txBody>
          <a:bodyPr/>
          <a:lstStyle/>
          <a:p>
            <a:r>
              <a:rPr lang="ja-JP" altLang="en-US" dirty="0"/>
              <a:t>今後の展望</a:t>
            </a:r>
            <a:endParaRPr kumimoji="1" lang="ja-JP" altLang="en-US" dirty="0"/>
          </a:p>
        </p:txBody>
      </p:sp>
      <p:sp>
        <p:nvSpPr>
          <p:cNvPr id="7" name="正方形/長方形 6">
            <a:extLst>
              <a:ext uri="{FF2B5EF4-FFF2-40B4-BE49-F238E27FC236}">
                <a16:creationId xmlns:a16="http://schemas.microsoft.com/office/drawing/2014/main" id="{1C359C7E-D808-4BFD-AF69-50409AD5AED0}"/>
              </a:ext>
            </a:extLst>
          </p:cNvPr>
          <p:cNvSpPr/>
          <p:nvPr/>
        </p:nvSpPr>
        <p:spPr>
          <a:xfrm>
            <a:off x="322728" y="4366197"/>
            <a:ext cx="216000" cy="21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a</a:t>
            </a:r>
            <a:endParaRPr kumimoji="1" lang="ja-JP" altLang="en-US" b="1" dirty="0">
              <a:solidFill>
                <a:schemeClr val="tx1"/>
              </a:solidFill>
            </a:endParaRPr>
          </a:p>
        </p:txBody>
      </p:sp>
      <p:sp>
        <p:nvSpPr>
          <p:cNvPr id="8" name="正方形/長方形 7">
            <a:extLst>
              <a:ext uri="{FF2B5EF4-FFF2-40B4-BE49-F238E27FC236}">
                <a16:creationId xmlns:a16="http://schemas.microsoft.com/office/drawing/2014/main" id="{E469FDDC-98D1-4B47-9427-7E993E4C22AC}"/>
              </a:ext>
            </a:extLst>
          </p:cNvPr>
          <p:cNvSpPr/>
          <p:nvPr/>
        </p:nvSpPr>
        <p:spPr>
          <a:xfrm>
            <a:off x="2802887" y="4366197"/>
            <a:ext cx="216000" cy="21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b</a:t>
            </a:r>
            <a:endParaRPr kumimoji="1" lang="ja-JP" altLang="en-US" b="1" dirty="0">
              <a:solidFill>
                <a:schemeClr val="tx1"/>
              </a:solidFill>
            </a:endParaRPr>
          </a:p>
        </p:txBody>
      </p:sp>
      <p:sp>
        <p:nvSpPr>
          <p:cNvPr id="10" name="楕円 9">
            <a:extLst>
              <a:ext uri="{FF2B5EF4-FFF2-40B4-BE49-F238E27FC236}">
                <a16:creationId xmlns:a16="http://schemas.microsoft.com/office/drawing/2014/main" id="{C7B5BE4D-996B-47E5-98A8-C620BC4A848D}"/>
              </a:ext>
            </a:extLst>
          </p:cNvPr>
          <p:cNvSpPr/>
          <p:nvPr/>
        </p:nvSpPr>
        <p:spPr>
          <a:xfrm>
            <a:off x="322728" y="4728452"/>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a</a:t>
            </a:r>
            <a:endParaRPr kumimoji="1" lang="ja-JP" altLang="en-US" b="1" dirty="0">
              <a:solidFill>
                <a:schemeClr val="tx1"/>
              </a:solidFill>
            </a:endParaRPr>
          </a:p>
        </p:txBody>
      </p:sp>
      <p:sp>
        <p:nvSpPr>
          <p:cNvPr id="11" name="楕円 10">
            <a:extLst>
              <a:ext uri="{FF2B5EF4-FFF2-40B4-BE49-F238E27FC236}">
                <a16:creationId xmlns:a16="http://schemas.microsoft.com/office/drawing/2014/main" id="{CCBA1583-22DB-42A8-A1BE-79F8623464AC}"/>
              </a:ext>
            </a:extLst>
          </p:cNvPr>
          <p:cNvSpPr/>
          <p:nvPr/>
        </p:nvSpPr>
        <p:spPr>
          <a:xfrm>
            <a:off x="323574" y="5121880"/>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b</a:t>
            </a:r>
            <a:endParaRPr kumimoji="1" lang="ja-JP" altLang="en-US" b="1" dirty="0">
              <a:solidFill>
                <a:schemeClr val="tx1"/>
              </a:solidFill>
            </a:endParaRPr>
          </a:p>
        </p:txBody>
      </p:sp>
      <p:pic>
        <p:nvPicPr>
          <p:cNvPr id="13" name="図 12">
            <a:extLst>
              <a:ext uri="{FF2B5EF4-FFF2-40B4-BE49-F238E27FC236}">
                <a16:creationId xmlns:a16="http://schemas.microsoft.com/office/drawing/2014/main" id="{DDF11AD5-8165-455D-B1EA-87B87CF24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676" y="4031701"/>
            <a:ext cx="2736212" cy="2180358"/>
          </a:xfrm>
          <a:prstGeom prst="rect">
            <a:avLst/>
          </a:prstGeom>
        </p:spPr>
      </p:pic>
    </p:spTree>
    <p:extLst>
      <p:ext uri="{BB962C8B-B14F-4D97-AF65-F5344CB8AC3E}">
        <p14:creationId xmlns:p14="http://schemas.microsoft.com/office/powerpoint/2010/main" val="1665034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D9F21-5655-4C13-938A-62235CC2F976}"/>
              </a:ext>
            </a:extLst>
          </p:cNvPr>
          <p:cNvSpPr>
            <a:spLocks noGrp="1"/>
          </p:cNvSpPr>
          <p:nvPr>
            <p:ph type="ctrTitle"/>
          </p:nvPr>
        </p:nvSpPr>
        <p:spPr>
          <a:xfrm>
            <a:off x="685800" y="1815965"/>
            <a:ext cx="7772400" cy="1707923"/>
          </a:xfrm>
        </p:spPr>
        <p:txBody>
          <a:bodyPr/>
          <a:lstStyle/>
          <a:p>
            <a:r>
              <a:rPr kumimoji="1" lang="ja-JP" altLang="en-US" dirty="0"/>
              <a:t>ご清聴ありがとうございました</a:t>
            </a:r>
          </a:p>
        </p:txBody>
      </p:sp>
      <p:sp>
        <p:nvSpPr>
          <p:cNvPr id="3" name="字幕 2">
            <a:extLst>
              <a:ext uri="{FF2B5EF4-FFF2-40B4-BE49-F238E27FC236}">
                <a16:creationId xmlns:a16="http://schemas.microsoft.com/office/drawing/2014/main" id="{C43C4D79-E4E0-495F-87F8-DA803E68C713}"/>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0338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C6FA466-B55E-4CA3-8DB3-9A1BEF591C59}"/>
              </a:ext>
            </a:extLst>
          </p:cNvPr>
          <p:cNvSpPr>
            <a:spLocks noGrp="1"/>
          </p:cNvSpPr>
          <p:nvPr>
            <p:ph idx="1"/>
          </p:nvPr>
        </p:nvSpPr>
        <p:spPr>
          <a:xfrm>
            <a:off x="258792" y="805776"/>
            <a:ext cx="8626416" cy="6052223"/>
          </a:xfrm>
        </p:spPr>
        <p:txBody>
          <a:bodyPr/>
          <a:lstStyle/>
          <a:p>
            <a:r>
              <a:rPr kumimoji="1" lang="ja-JP" altLang="en-US" dirty="0"/>
              <a:t>修士中間発表</a:t>
            </a:r>
            <a:endParaRPr kumimoji="1" lang="en-US" altLang="ja-JP" dirty="0"/>
          </a:p>
          <a:p>
            <a:pPr lvl="1"/>
            <a:r>
              <a:rPr lang="en-US" altLang="ja-JP" dirty="0"/>
              <a:t>LED</a:t>
            </a:r>
            <a:r>
              <a:rPr lang="ja-JP" altLang="en-US" dirty="0"/>
              <a:t>位置補正の自動化は平均フレーム数の増加につながるの？</a:t>
            </a:r>
            <a:endParaRPr lang="en-US" altLang="ja-JP" dirty="0"/>
          </a:p>
          <a:p>
            <a:pPr marL="457200" lvl="1" indent="0">
              <a:buNone/>
            </a:pPr>
            <a:r>
              <a:rPr kumimoji="1" lang="ja-JP" altLang="en-US" dirty="0"/>
              <a:t>⇒補正が完璧にできると仮定しているので、実用段階を考えるなら　自動化が必要という考え。</a:t>
            </a:r>
            <a:endParaRPr lang="en-US" altLang="ja-JP" dirty="0"/>
          </a:p>
          <a:p>
            <a:pPr marL="0" indent="0">
              <a:buNone/>
            </a:pPr>
            <a:endParaRPr kumimoji="1" lang="en-US" altLang="ja-JP" dirty="0"/>
          </a:p>
          <a:p>
            <a:r>
              <a:rPr lang="en-US" altLang="ja-JP" dirty="0"/>
              <a:t>ICETC</a:t>
            </a:r>
            <a:r>
              <a:rPr lang="ja-JP" altLang="en-US" dirty="0"/>
              <a:t>発表</a:t>
            </a:r>
            <a:endParaRPr lang="en-US" altLang="ja-JP" dirty="0"/>
          </a:p>
          <a:p>
            <a:pPr lvl="1"/>
            <a:r>
              <a:rPr lang="ja-JP" altLang="en-US" dirty="0"/>
              <a:t>送信機は新たに設置する必要がある？</a:t>
            </a:r>
            <a:endParaRPr lang="en-US" altLang="ja-JP" dirty="0"/>
          </a:p>
          <a:p>
            <a:pPr marL="457200" lvl="1" indent="0">
              <a:buNone/>
            </a:pPr>
            <a:r>
              <a:rPr lang="ja-JP" altLang="en-US" dirty="0"/>
              <a:t>⇒交差点や歩行者信号などが使える。　　　　　　　　　　　　　　路上以外にも工場の運搬ロボットなどへの応用も期待できる。</a:t>
            </a:r>
            <a:endParaRPr lang="en-US" altLang="ja-JP" dirty="0"/>
          </a:p>
          <a:p>
            <a:pPr lvl="1"/>
            <a:r>
              <a:rPr lang="ja-JP" altLang="en-US" dirty="0"/>
              <a:t>車両の速度を上げると必要な平均フレーム数は変わる？</a:t>
            </a:r>
            <a:endParaRPr lang="en-US" altLang="ja-JP" dirty="0"/>
          </a:p>
          <a:p>
            <a:pPr marL="457200" lvl="1" indent="0">
              <a:buNone/>
            </a:pPr>
            <a:r>
              <a:rPr lang="ja-JP" altLang="en-US" dirty="0"/>
              <a:t>⇒減る。ノイズの位置が大きくずれる分、平均したときにノイズが　小さくなりやすいと考えられる。</a:t>
            </a:r>
            <a:endParaRPr lang="en-US" altLang="ja-JP" dirty="0"/>
          </a:p>
          <a:p>
            <a:pPr marL="457200" lvl="1" indent="0">
              <a:buNone/>
            </a:pPr>
            <a:r>
              <a:rPr lang="ja-JP" altLang="en-US" dirty="0"/>
              <a:t>車両速度が２倍になっても、撮影速度が２倍になれば　　　　　　　得られる撮影画像はほぼ変化しない。</a:t>
            </a:r>
            <a:endParaRPr lang="en-US" altLang="ja-JP" dirty="0"/>
          </a:p>
          <a:p>
            <a:pPr marL="457200" lvl="1" indent="0">
              <a:buNone/>
            </a:pPr>
            <a:endParaRPr lang="en-US" altLang="ja-JP" dirty="0"/>
          </a:p>
          <a:p>
            <a:pPr lvl="1"/>
            <a:r>
              <a:rPr kumimoji="1" lang="ja-JP" altLang="en-US" dirty="0"/>
              <a:t>英語発表だったため、質問対応がうまく出来なかった。　　　　　質問の予想と解答の準備が不十分であった。要反省</a:t>
            </a:r>
            <a:endParaRPr kumimoji="1" lang="en-US" altLang="ja-JP" dirty="0"/>
          </a:p>
          <a:p>
            <a:pPr lvl="1"/>
            <a:endParaRPr kumimoji="1" lang="ja-JP" altLang="en-US" dirty="0"/>
          </a:p>
        </p:txBody>
      </p:sp>
      <p:sp>
        <p:nvSpPr>
          <p:cNvPr id="3" name="スライド番号プレースホルダー 2">
            <a:extLst>
              <a:ext uri="{FF2B5EF4-FFF2-40B4-BE49-F238E27FC236}">
                <a16:creationId xmlns:a16="http://schemas.microsoft.com/office/drawing/2014/main" id="{81951923-50CE-49F1-8127-77DB711EA5E1}"/>
              </a:ext>
            </a:extLst>
          </p:cNvPr>
          <p:cNvSpPr>
            <a:spLocks noGrp="1"/>
          </p:cNvSpPr>
          <p:nvPr>
            <p:ph type="sldNum" sz="quarter" idx="12"/>
          </p:nvPr>
        </p:nvSpPr>
        <p:spPr/>
        <p:txBody>
          <a:bodyPr/>
          <a:lstStyle/>
          <a:p>
            <a:fld id="{4611F9C2-6641-4325-A1B0-8726CAAFC082}" type="slidenum">
              <a:rPr kumimoji="1" lang="ja-JP" altLang="en-US" smtClean="0"/>
              <a:pPr/>
              <a:t>24</a:t>
            </a:fld>
            <a:endParaRPr kumimoji="1" lang="ja-JP" altLang="en-US" dirty="0"/>
          </a:p>
        </p:txBody>
      </p:sp>
      <p:sp>
        <p:nvSpPr>
          <p:cNvPr id="4" name="タイトル 3">
            <a:extLst>
              <a:ext uri="{FF2B5EF4-FFF2-40B4-BE49-F238E27FC236}">
                <a16:creationId xmlns:a16="http://schemas.microsoft.com/office/drawing/2014/main" id="{745BAF01-074E-44B6-A3BF-2264D2143EF3}"/>
              </a:ext>
            </a:extLst>
          </p:cNvPr>
          <p:cNvSpPr>
            <a:spLocks noGrp="1"/>
          </p:cNvSpPr>
          <p:nvPr>
            <p:ph type="title"/>
          </p:nvPr>
        </p:nvSpPr>
        <p:spPr/>
        <p:txBody>
          <a:bodyPr/>
          <a:lstStyle/>
          <a:p>
            <a:r>
              <a:rPr kumimoji="1" lang="ja-JP" altLang="en-US" dirty="0"/>
              <a:t>発表の振り返り</a:t>
            </a:r>
          </a:p>
        </p:txBody>
      </p:sp>
    </p:spTree>
    <p:extLst>
      <p:ext uri="{BB962C8B-B14F-4D97-AF65-F5344CB8AC3E}">
        <p14:creationId xmlns:p14="http://schemas.microsoft.com/office/powerpoint/2010/main" val="882772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EA70B-3CDD-4C34-A22E-7C11FBD666E3}"/>
              </a:ext>
            </a:extLst>
          </p:cNvPr>
          <p:cNvSpPr>
            <a:spLocks noGrp="1"/>
          </p:cNvSpPr>
          <p:nvPr>
            <p:ph type="title"/>
          </p:nvPr>
        </p:nvSpPr>
        <p:spPr/>
        <p:txBody>
          <a:bodyPr/>
          <a:lstStyle/>
          <a:p>
            <a:pPr algn="ctr"/>
            <a:r>
              <a:rPr kumimoji="1" lang="ja-JP" altLang="en-US" dirty="0"/>
              <a:t>捕捉スライド</a:t>
            </a:r>
          </a:p>
        </p:txBody>
      </p:sp>
      <p:sp>
        <p:nvSpPr>
          <p:cNvPr id="3" name="テキスト プレースホルダー 2">
            <a:extLst>
              <a:ext uri="{FF2B5EF4-FFF2-40B4-BE49-F238E27FC236}">
                <a16:creationId xmlns:a16="http://schemas.microsoft.com/office/drawing/2014/main" id="{6FB0D50C-9334-4A3D-A365-9E6327DC291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9AD302-AC4A-4F24-ABA8-8E78349A3240}"/>
              </a:ext>
            </a:extLst>
          </p:cNvPr>
          <p:cNvSpPr>
            <a:spLocks noGrp="1"/>
          </p:cNvSpPr>
          <p:nvPr>
            <p:ph type="sldNum" sz="quarter" idx="12"/>
          </p:nvPr>
        </p:nvSpPr>
        <p:spPr/>
        <p:txBody>
          <a:bodyPr/>
          <a:lstStyle/>
          <a:p>
            <a:fld id="{4611F9C2-6641-4325-A1B0-8726CAAFC082}" type="slidenum">
              <a:rPr kumimoji="1" lang="ja-JP" altLang="en-US" smtClean="0"/>
              <a:t>25</a:t>
            </a:fld>
            <a:endParaRPr kumimoji="1" lang="ja-JP" altLang="en-US"/>
          </a:p>
        </p:txBody>
      </p:sp>
    </p:spTree>
    <p:extLst>
      <p:ext uri="{BB962C8B-B14F-4D97-AF65-F5344CB8AC3E}">
        <p14:creationId xmlns:p14="http://schemas.microsoft.com/office/powerpoint/2010/main" val="577826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変調を行った</a:t>
            </a:r>
            <a:endParaRPr lang="en-US" altLang="ja-JP" dirty="0"/>
          </a:p>
          <a:p>
            <a:r>
              <a:rPr kumimoji="1" lang="ja-JP" altLang="en-US" dirty="0"/>
              <a:t>送信機</a:t>
            </a:r>
            <a:r>
              <a:rPr kumimoji="1" lang="en-US" altLang="ja-JP" dirty="0"/>
              <a:t>LED</a:t>
            </a:r>
            <a:r>
              <a:rPr kumimoji="1" lang="ja-JP" altLang="en-US" dirty="0"/>
              <a:t>アレイは以下の</a:t>
            </a:r>
            <a:r>
              <a:rPr kumimoji="1" lang="en-US" altLang="ja-JP" dirty="0"/>
              <a:t>2</a:t>
            </a:r>
            <a:r>
              <a:rPr kumimoji="1" lang="ja-JP" altLang="en-US" dirty="0"/>
              <a:t>パターンで分割し点灯させた</a:t>
            </a:r>
            <a:endParaRPr kumimoji="1" lang="en-US" altLang="ja-JP" dirty="0"/>
          </a:p>
          <a:p>
            <a:pPr lvl="1"/>
            <a:r>
              <a:rPr lang="en-US" altLang="ja-JP" dirty="0"/>
              <a:t>LED2x2</a:t>
            </a:r>
            <a:r>
              <a:rPr lang="ja-JP" altLang="en-US" dirty="0"/>
              <a:t>個を</a:t>
            </a:r>
            <a:r>
              <a:rPr lang="en-US" altLang="ja-JP" dirty="0"/>
              <a:t>1</a:t>
            </a:r>
            <a:r>
              <a:rPr lang="ja-JP" altLang="en-US" dirty="0"/>
              <a:t>ブロックとした</a:t>
            </a:r>
            <a:r>
              <a:rPr lang="en-US" altLang="ja-JP" dirty="0"/>
              <a:t>64bit</a:t>
            </a:r>
            <a:r>
              <a:rPr lang="ja-JP" altLang="en-US" dirty="0"/>
              <a:t>アレイ</a:t>
            </a:r>
            <a:endParaRPr lang="en-US" altLang="ja-JP" dirty="0"/>
          </a:p>
          <a:p>
            <a:pPr marL="457200" lvl="1" indent="0">
              <a:buNone/>
            </a:pPr>
            <a:r>
              <a:rPr lang="ja-JP" altLang="en-US" dirty="0"/>
              <a:t>（データ量は少ないが，</a:t>
            </a:r>
            <a:r>
              <a:rPr lang="en-US" altLang="ja-JP" dirty="0"/>
              <a:t>LED</a:t>
            </a:r>
            <a:r>
              <a:rPr lang="ja-JP" altLang="en-US" dirty="0"/>
              <a:t>の捕捉が容易）</a:t>
            </a:r>
            <a:endParaRPr lang="en-US" altLang="ja-JP" dirty="0"/>
          </a:p>
          <a:p>
            <a:pPr lvl="1"/>
            <a:r>
              <a:rPr kumimoji="1" lang="en-US" altLang="ja-JP" dirty="0"/>
              <a:t>LED1</a:t>
            </a:r>
            <a:r>
              <a:rPr kumimoji="1" lang="ja-JP" altLang="en-US" dirty="0"/>
              <a:t>個を別々とした</a:t>
            </a:r>
            <a:r>
              <a:rPr kumimoji="1" lang="en-US" altLang="ja-JP" dirty="0"/>
              <a:t>256bit</a:t>
            </a:r>
            <a:r>
              <a:rPr kumimoji="1" lang="ja-JP" altLang="en-US" dirty="0"/>
              <a:t>アレイ</a:t>
            </a:r>
            <a:endParaRPr kumimoji="1" lang="en-US" altLang="ja-JP" dirty="0"/>
          </a:p>
          <a:p>
            <a:pPr marL="457200" lvl="1" indent="0">
              <a:buNone/>
            </a:pPr>
            <a:r>
              <a:rPr lang="ja-JP" altLang="en-US" dirty="0"/>
              <a:t>（</a:t>
            </a:r>
            <a:r>
              <a:rPr kumimoji="1" lang="ja-JP" altLang="en-US" dirty="0"/>
              <a:t>データ量は多いが，</a:t>
            </a:r>
            <a:r>
              <a:rPr lang="en-US" altLang="ja-JP" dirty="0"/>
              <a:t> LED</a:t>
            </a:r>
            <a:r>
              <a:rPr lang="ja-JP" altLang="en-US" dirty="0"/>
              <a:t>の捕捉が難）</a:t>
            </a:r>
            <a:endParaRPr kumimoji="1" lang="en-US" altLang="ja-JP" dirty="0"/>
          </a:p>
          <a:p>
            <a:pPr lvl="1"/>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26</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nvGraphicFramePr>
        <p:xfrm>
          <a:off x="6024390" y="4154570"/>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6061206" y="3879575"/>
            <a:ext cx="2650612" cy="307777"/>
          </a:xfrm>
          <a:prstGeom prst="rect">
            <a:avLst/>
          </a:prstGeom>
          <a:noFill/>
        </p:spPr>
        <p:txBody>
          <a:bodyPr wrap="square" rtlCol="0">
            <a:spAutoFit/>
          </a:bodyPr>
          <a:lstStyle/>
          <a:p>
            <a:pPr algn="ctr"/>
            <a:r>
              <a:rPr kumimoji="1" lang="ja-JP" altLang="en-US" sz="1400" b="1" dirty="0"/>
              <a:t>実験諸元</a:t>
            </a:r>
          </a:p>
        </p:txBody>
      </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999504" y="2152487"/>
            <a:ext cx="2774016" cy="1840066"/>
            <a:chOff x="5781954" y="2414933"/>
            <a:chExt cx="2158493" cy="1431776"/>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6725365" y="2414933"/>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p:cNvCxnSpPr>
            <p:nvPr/>
          </p:nvCxnSpPr>
          <p:spPr>
            <a:xfrm flipH="1">
              <a:off x="6642933" y="2718622"/>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grpSp>
        <p:nvGrpSpPr>
          <p:cNvPr id="10" name="グループ化 9">
            <a:extLst>
              <a:ext uri="{FF2B5EF4-FFF2-40B4-BE49-F238E27FC236}">
                <a16:creationId xmlns:a16="http://schemas.microsoft.com/office/drawing/2014/main" id="{E375B335-CA68-4AE1-9F42-A5C5CEA11E27}"/>
              </a:ext>
            </a:extLst>
          </p:cNvPr>
          <p:cNvGrpSpPr>
            <a:grpSpLocks noChangeAspect="1"/>
          </p:cNvGrpSpPr>
          <p:nvPr/>
        </p:nvGrpSpPr>
        <p:grpSpPr>
          <a:xfrm>
            <a:off x="545169" y="4196224"/>
            <a:ext cx="2160000" cy="2131465"/>
            <a:chOff x="384050" y="3330565"/>
            <a:chExt cx="2520000" cy="2486709"/>
          </a:xfrm>
        </p:grpSpPr>
        <p:pic>
          <p:nvPicPr>
            <p:cNvPr id="8" name="図 7">
              <a:extLst>
                <a:ext uri="{FF2B5EF4-FFF2-40B4-BE49-F238E27FC236}">
                  <a16:creationId xmlns:a16="http://schemas.microsoft.com/office/drawing/2014/main" id="{CBB19266-4179-4AFC-912E-3B10A27EF407}"/>
                </a:ext>
              </a:extLst>
            </p:cNvPr>
            <p:cNvPicPr>
              <a:picLocks noChangeAspect="1"/>
            </p:cNvPicPr>
            <p:nvPr/>
          </p:nvPicPr>
          <p:blipFill rotWithShape="1">
            <a:blip r:embed="rId5">
              <a:extLst>
                <a:ext uri="{28A0092B-C50C-407E-A947-70E740481C1C}">
                  <a14:useLocalDpi xmlns:a14="http://schemas.microsoft.com/office/drawing/2010/main" val="0"/>
                </a:ext>
              </a:extLst>
            </a:blip>
            <a:srcRect l="17868" t="12225" r="11451" b="18028"/>
            <a:stretch/>
          </p:blipFill>
          <p:spPr>
            <a:xfrm>
              <a:off x="384050" y="3330565"/>
              <a:ext cx="2520000" cy="2486709"/>
            </a:xfrm>
            <a:prstGeom prst="rect">
              <a:avLst/>
            </a:prstGeom>
          </p:spPr>
        </p:pic>
        <p:sp>
          <p:nvSpPr>
            <p:cNvPr id="28" name="正方形/長方形 27">
              <a:extLst>
                <a:ext uri="{FF2B5EF4-FFF2-40B4-BE49-F238E27FC236}">
                  <a16:creationId xmlns:a16="http://schemas.microsoft.com/office/drawing/2014/main" id="{E977FC3D-55CB-49B0-8A39-215D2F672AC9}"/>
                </a:ext>
              </a:extLst>
            </p:cNvPr>
            <p:cNvSpPr/>
            <p:nvPr/>
          </p:nvSpPr>
          <p:spPr>
            <a:xfrm>
              <a:off x="2524259" y="3443864"/>
              <a:ext cx="241914" cy="2437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08D9806-7FAD-4079-AF9A-90F7010D3282}"/>
              </a:ext>
            </a:extLst>
          </p:cNvPr>
          <p:cNvGrpSpPr>
            <a:grpSpLocks noChangeAspect="1"/>
          </p:cNvGrpSpPr>
          <p:nvPr/>
        </p:nvGrpSpPr>
        <p:grpSpPr>
          <a:xfrm>
            <a:off x="3328671" y="4196224"/>
            <a:ext cx="2160000" cy="2127174"/>
            <a:chOff x="3157922" y="3330565"/>
            <a:chExt cx="2520000" cy="2481703"/>
          </a:xfrm>
        </p:grpSpPr>
        <p:pic>
          <p:nvPicPr>
            <p:cNvPr id="6" name="図 5">
              <a:extLst>
                <a:ext uri="{FF2B5EF4-FFF2-40B4-BE49-F238E27FC236}">
                  <a16:creationId xmlns:a16="http://schemas.microsoft.com/office/drawing/2014/main" id="{E5EFA48C-6817-4FAD-9023-A824170B7F88}"/>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13623" r="12052" b="16771"/>
            <a:stretch/>
          </p:blipFill>
          <p:spPr>
            <a:xfrm>
              <a:off x="3157922" y="3330565"/>
              <a:ext cx="2520000" cy="2481703"/>
            </a:xfrm>
            <a:prstGeom prst="rect">
              <a:avLst/>
            </a:prstGeom>
          </p:spPr>
        </p:pic>
        <p:sp>
          <p:nvSpPr>
            <p:cNvPr id="29" name="正方形/長方形 28">
              <a:extLst>
                <a:ext uri="{FF2B5EF4-FFF2-40B4-BE49-F238E27FC236}">
                  <a16:creationId xmlns:a16="http://schemas.microsoft.com/office/drawing/2014/main" id="{1F4068BE-5EFF-433D-81DE-1DB758F6B9DB}"/>
                </a:ext>
              </a:extLst>
            </p:cNvPr>
            <p:cNvSpPr/>
            <p:nvPr/>
          </p:nvSpPr>
          <p:spPr>
            <a:xfrm>
              <a:off x="5370490" y="3405227"/>
              <a:ext cx="168566" cy="1462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3B7BF4BF-94CF-495E-A56C-82D5E4264B98}"/>
              </a:ext>
            </a:extLst>
          </p:cNvPr>
          <p:cNvSpPr txBox="1"/>
          <p:nvPr/>
        </p:nvSpPr>
        <p:spPr>
          <a:xfrm>
            <a:off x="2357552"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44" name="テキスト ボックス 43">
            <a:extLst>
              <a:ext uri="{FF2B5EF4-FFF2-40B4-BE49-F238E27FC236}">
                <a16:creationId xmlns:a16="http://schemas.microsoft.com/office/drawing/2014/main" id="{4A667E35-A42E-4F5A-BE0A-9519D252E190}"/>
              </a:ext>
            </a:extLst>
          </p:cNvPr>
          <p:cNvSpPr txBox="1"/>
          <p:nvPr/>
        </p:nvSpPr>
        <p:spPr>
          <a:xfrm>
            <a:off x="5180060"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20" name="テキスト ボックス 19">
            <a:extLst>
              <a:ext uri="{FF2B5EF4-FFF2-40B4-BE49-F238E27FC236}">
                <a16:creationId xmlns:a16="http://schemas.microsoft.com/office/drawing/2014/main" id="{A9AAED79-D5F5-42B4-81A8-68EA1D9EDCA3}"/>
              </a:ext>
            </a:extLst>
          </p:cNvPr>
          <p:cNvSpPr txBox="1"/>
          <p:nvPr/>
        </p:nvSpPr>
        <p:spPr>
          <a:xfrm>
            <a:off x="891055" y="3806930"/>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21" name="テキスト ボックス 20">
            <a:extLst>
              <a:ext uri="{FF2B5EF4-FFF2-40B4-BE49-F238E27FC236}">
                <a16:creationId xmlns:a16="http://schemas.microsoft.com/office/drawing/2014/main" id="{8C93E675-181E-4AD3-B2D7-567338CB4D17}"/>
              </a:ext>
            </a:extLst>
          </p:cNvPr>
          <p:cNvSpPr txBox="1"/>
          <p:nvPr/>
        </p:nvSpPr>
        <p:spPr>
          <a:xfrm>
            <a:off x="3596338" y="380040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84075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27</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25411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lang="ja-JP" altLang="en-US" dirty="0"/>
              <a:t>先行研究：</a:t>
            </a:r>
            <a:r>
              <a:rPr kumimoji="1" lang="ja-JP" altLang="en-US" dirty="0"/>
              <a:t>特徴量の調査</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28</a:t>
            </a:fld>
            <a:endParaRPr kumimoji="1" lang="ja-JP" altLang="en-US" dirty="0"/>
          </a:p>
        </p:txBody>
      </p:sp>
      <p:sp>
        <p:nvSpPr>
          <p:cNvPr id="5" name="Text Box 270">
            <a:extLst>
              <a:ext uri="{FF2B5EF4-FFF2-40B4-BE49-F238E27FC236}">
                <a16:creationId xmlns:a16="http://schemas.microsoft.com/office/drawing/2014/main" id="{161E4798-7720-4ABB-A13D-D50098B16955}"/>
              </a:ext>
            </a:extLst>
          </p:cNvPr>
          <p:cNvSpPr>
            <a:spLocks noChangeArrowheads="1"/>
          </p:cNvSpPr>
          <p:nvPr/>
        </p:nvSpPr>
        <p:spPr bwMode="auto">
          <a:xfrm>
            <a:off x="566738" y="3510396"/>
            <a:ext cx="379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y</a:t>
            </a:r>
            <a:endParaRPr kumimoji="0" lang="en-US" altLang="ja-JP" sz="2400">
              <a:latin typeface="Arial" panose="020B0604020202020204" pitchFamily="34" charset="0"/>
              <a:sym typeface="HG明朝B" panose="02020809000000000000" pitchFamily="17" charset="-128"/>
            </a:endParaRPr>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75250" y="5310621"/>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7" name="Text Box 281">
            <a:extLst>
              <a:ext uri="{FF2B5EF4-FFF2-40B4-BE49-F238E27FC236}">
                <a16:creationId xmlns:a16="http://schemas.microsoft.com/office/drawing/2014/main" id="{7BC980EE-BF5A-4698-8E73-5024D2B53A32}"/>
              </a:ext>
            </a:extLst>
          </p:cNvPr>
          <p:cNvSpPr>
            <a:spLocks noChangeArrowheads="1"/>
          </p:cNvSpPr>
          <p:nvPr/>
        </p:nvSpPr>
        <p:spPr bwMode="auto">
          <a:xfrm>
            <a:off x="4694238" y="2981759"/>
            <a:ext cx="26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sz="2400">
                <a:latin typeface="Arial" panose="020B0604020202020204" pitchFamily="34" charset="0"/>
                <a:sym typeface="Georgia" panose="02040502050405020303" pitchFamily="18" charset="0"/>
              </a:rPr>
              <a:t>t</a:t>
            </a:r>
            <a:endParaRPr kumimoji="0" lang="ja-JP" altLang="ja-JP" sz="2000">
              <a:latin typeface="Arial" panose="020B0604020202020204" pitchFamily="34" charset="0"/>
              <a:sym typeface="HG明朝B" panose="02020809000000000000" pitchFamily="17" charset="-128"/>
            </a:endParaRPr>
          </a:p>
        </p:txBody>
      </p:sp>
      <p:sp>
        <p:nvSpPr>
          <p:cNvPr id="8" name="Line 7">
            <a:extLst>
              <a:ext uri="{FF2B5EF4-FFF2-40B4-BE49-F238E27FC236}">
                <a16:creationId xmlns:a16="http://schemas.microsoft.com/office/drawing/2014/main" id="{EDAF89BB-A115-49FD-A58D-DEE1D3F69A1F}"/>
              </a:ext>
            </a:extLst>
          </p:cNvPr>
          <p:cNvSpPr>
            <a:spLocks noChangeShapeType="1"/>
          </p:cNvSpPr>
          <p:nvPr/>
        </p:nvSpPr>
        <p:spPr bwMode="auto">
          <a:xfrm flipV="1">
            <a:off x="5013318" y="2981378"/>
            <a:ext cx="0" cy="2195512"/>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9" name="Line 8">
            <a:extLst>
              <a:ext uri="{FF2B5EF4-FFF2-40B4-BE49-F238E27FC236}">
                <a16:creationId xmlns:a16="http://schemas.microsoft.com/office/drawing/2014/main" id="{C0D274B4-82F2-4D87-A1BD-4C9A40CA916A}"/>
              </a:ext>
            </a:extLst>
          </p:cNvPr>
          <p:cNvSpPr>
            <a:spLocks noChangeShapeType="1"/>
          </p:cNvSpPr>
          <p:nvPr/>
        </p:nvSpPr>
        <p:spPr bwMode="auto">
          <a:xfrm>
            <a:off x="5032375" y="5178859"/>
            <a:ext cx="3455988" cy="0"/>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855663" y="5239184"/>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時空間画像 </a:t>
            </a:r>
            <a:r>
              <a:rPr kumimoji="0" lang="en-US" altLang="ja-JP">
                <a:latin typeface="Arial" panose="020B0604020202020204" pitchFamily="34" charset="0"/>
                <a:sym typeface="HG明朝B" panose="02020809000000000000" pitchFamily="17" charset="-128"/>
              </a:rPr>
              <a:t>I(x,y,t)</a:t>
            </a:r>
          </a:p>
        </p:txBody>
      </p:sp>
      <p:sp>
        <p:nvSpPr>
          <p:cNvPr id="11" name="Text Box 281">
            <a:extLst>
              <a:ext uri="{FF2B5EF4-FFF2-40B4-BE49-F238E27FC236}">
                <a16:creationId xmlns:a16="http://schemas.microsoft.com/office/drawing/2014/main" id="{42324A34-1DE4-48DC-B874-52658672B812}"/>
              </a:ext>
            </a:extLst>
          </p:cNvPr>
          <p:cNvSpPr>
            <a:spLocks noChangeArrowheads="1"/>
          </p:cNvSpPr>
          <p:nvPr/>
        </p:nvSpPr>
        <p:spPr bwMode="auto">
          <a:xfrm>
            <a:off x="8181975" y="5239184"/>
            <a:ext cx="33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sz="2400">
                <a:latin typeface="Arial" panose="020B0604020202020204" pitchFamily="34" charset="0"/>
                <a:sym typeface="HG明朝B" panose="02020809000000000000" pitchFamily="17" charset="-128"/>
              </a:rPr>
              <a:t>x</a:t>
            </a:r>
            <a:endParaRPr kumimoji="0" lang="ja-JP" altLang="ja-JP" sz="2400">
              <a:latin typeface="Arial" panose="020B0604020202020204" pitchFamily="34" charset="0"/>
              <a:sym typeface="HG明朝B" panose="02020809000000000000" pitchFamily="17" charset="-128"/>
            </a:endParaRPr>
          </a:p>
        </p:txBody>
      </p:sp>
      <p:pic>
        <p:nvPicPr>
          <p:cNvPr id="12" name="Picture 11" descr="EPI">
            <a:extLst>
              <a:ext uri="{FF2B5EF4-FFF2-40B4-BE49-F238E27FC236}">
                <a16:creationId xmlns:a16="http://schemas.microsoft.com/office/drawing/2014/main" id="{95ED61A2-89B0-49A2-B34E-5194CE7BD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375" y="3253221"/>
            <a:ext cx="295116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58">
            <a:extLst>
              <a:ext uri="{FF2B5EF4-FFF2-40B4-BE49-F238E27FC236}">
                <a16:creationId xmlns:a16="http://schemas.microsoft.com/office/drawing/2014/main" id="{9AE0D8D8-1D85-479A-A717-FAD8B9652590}"/>
              </a:ext>
            </a:extLst>
          </p:cNvPr>
          <p:cNvSpPr>
            <a:spLocks noChangeShapeType="1"/>
          </p:cNvSpPr>
          <p:nvPr/>
        </p:nvSpPr>
        <p:spPr bwMode="auto">
          <a:xfrm flipV="1">
            <a:off x="874713" y="3077009"/>
            <a:ext cx="2776537" cy="1766887"/>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4" name="Line 267">
            <a:extLst>
              <a:ext uri="{FF2B5EF4-FFF2-40B4-BE49-F238E27FC236}">
                <a16:creationId xmlns:a16="http://schemas.microsoft.com/office/drawing/2014/main" id="{3DF14F5C-8F4F-4C2A-B804-830FE50681E3}"/>
              </a:ext>
            </a:extLst>
          </p:cNvPr>
          <p:cNvSpPr>
            <a:spLocks noChangeShapeType="1"/>
          </p:cNvSpPr>
          <p:nvPr/>
        </p:nvSpPr>
        <p:spPr bwMode="auto">
          <a:xfrm flipV="1">
            <a:off x="873125" y="3438959"/>
            <a:ext cx="1588" cy="1406525"/>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5" name="Line 268">
            <a:extLst>
              <a:ext uri="{FF2B5EF4-FFF2-40B4-BE49-F238E27FC236}">
                <a16:creationId xmlns:a16="http://schemas.microsoft.com/office/drawing/2014/main" id="{8A34385D-EED5-4B96-A533-A467A0D4D607}"/>
              </a:ext>
            </a:extLst>
          </p:cNvPr>
          <p:cNvSpPr>
            <a:spLocks noChangeShapeType="1"/>
          </p:cNvSpPr>
          <p:nvPr/>
        </p:nvSpPr>
        <p:spPr bwMode="auto">
          <a:xfrm flipV="1">
            <a:off x="874713" y="3267509"/>
            <a:ext cx="1236662" cy="78263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16" name="Line 272">
            <a:extLst>
              <a:ext uri="{FF2B5EF4-FFF2-40B4-BE49-F238E27FC236}">
                <a16:creationId xmlns:a16="http://schemas.microsoft.com/office/drawing/2014/main" id="{4474B7C6-C29C-4072-96CE-A20457B57CA4}"/>
              </a:ext>
            </a:extLst>
          </p:cNvPr>
          <p:cNvSpPr>
            <a:spLocks noChangeShapeType="1"/>
          </p:cNvSpPr>
          <p:nvPr/>
        </p:nvSpPr>
        <p:spPr bwMode="auto">
          <a:xfrm flipV="1">
            <a:off x="2689225" y="4253346"/>
            <a:ext cx="1333500" cy="84613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grpSp>
        <p:nvGrpSpPr>
          <p:cNvPr id="17" name="Group 17">
            <a:extLst>
              <a:ext uri="{FF2B5EF4-FFF2-40B4-BE49-F238E27FC236}">
                <a16:creationId xmlns:a16="http://schemas.microsoft.com/office/drawing/2014/main" id="{84C6A0CB-866E-471A-B39E-9D0797D1E79B}"/>
              </a:ext>
            </a:extLst>
          </p:cNvPr>
          <p:cNvGrpSpPr>
            <a:grpSpLocks/>
          </p:cNvGrpSpPr>
          <p:nvPr/>
        </p:nvGrpSpPr>
        <p:grpSpPr bwMode="auto">
          <a:xfrm>
            <a:off x="874713" y="3267509"/>
            <a:ext cx="3025775" cy="1830387"/>
            <a:chOff x="757" y="2338"/>
            <a:chExt cx="1518" cy="1319"/>
          </a:xfrm>
        </p:grpSpPr>
        <p:pic>
          <p:nvPicPr>
            <p:cNvPr id="18" name="Picture 18" descr="in001">
              <a:extLst>
                <a:ext uri="{FF2B5EF4-FFF2-40B4-BE49-F238E27FC236}">
                  <a16:creationId xmlns:a16="http://schemas.microsoft.com/office/drawing/2014/main" id="{815AD413-1A03-4F83-BE64-7CD48FEA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 y="2338"/>
              <a:ext cx="907"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descr="in003">
              <a:extLst>
                <a:ext uri="{FF2B5EF4-FFF2-40B4-BE49-F238E27FC236}">
                  <a16:creationId xmlns:a16="http://schemas.microsoft.com/office/drawing/2014/main" id="{051F58B6-0F59-4870-95A6-24CF967AC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 y="2476"/>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in004">
              <a:extLst>
                <a:ext uri="{FF2B5EF4-FFF2-40B4-BE49-F238E27FC236}">
                  <a16:creationId xmlns:a16="http://schemas.microsoft.com/office/drawing/2014/main" id="{F3C9A735-0DE3-434F-A047-4B6E05520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 y="2612"/>
              <a:ext cx="893"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1" descr="in005">
              <a:extLst>
                <a:ext uri="{FF2B5EF4-FFF2-40B4-BE49-F238E27FC236}">
                  <a16:creationId xmlns:a16="http://schemas.microsoft.com/office/drawing/2014/main" id="{C3E32F61-D7AD-4BDB-AAFD-ACB5F39EA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49"/>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2" descr="in006">
              <a:extLst>
                <a:ext uri="{FF2B5EF4-FFF2-40B4-BE49-F238E27FC236}">
                  <a16:creationId xmlns:a16="http://schemas.microsoft.com/office/drawing/2014/main" id="{14A3A3D1-0A44-4C8C-A3D1-CA47793D3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 y="2884"/>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Line 272">
            <a:extLst>
              <a:ext uri="{FF2B5EF4-FFF2-40B4-BE49-F238E27FC236}">
                <a16:creationId xmlns:a16="http://schemas.microsoft.com/office/drawing/2014/main" id="{F4E03528-B334-4EE1-B315-5DA2E0ABA545}"/>
              </a:ext>
            </a:extLst>
          </p:cNvPr>
          <p:cNvSpPr>
            <a:spLocks noChangeShapeType="1"/>
          </p:cNvSpPr>
          <p:nvPr/>
        </p:nvSpPr>
        <p:spPr bwMode="auto">
          <a:xfrm flipV="1">
            <a:off x="2711450" y="3569134"/>
            <a:ext cx="1136650" cy="71755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24" name="Line 266">
            <a:extLst>
              <a:ext uri="{FF2B5EF4-FFF2-40B4-BE49-F238E27FC236}">
                <a16:creationId xmlns:a16="http://schemas.microsoft.com/office/drawing/2014/main" id="{C85B757D-594A-41E6-A0BF-13FCA9882F5A}"/>
              </a:ext>
            </a:extLst>
          </p:cNvPr>
          <p:cNvSpPr>
            <a:spLocks noChangeShapeType="1"/>
          </p:cNvSpPr>
          <p:nvPr/>
        </p:nvSpPr>
        <p:spPr bwMode="auto">
          <a:xfrm>
            <a:off x="893763" y="4834371"/>
            <a:ext cx="2913062" cy="442913"/>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25" name="Text Box 269">
            <a:extLst>
              <a:ext uri="{FF2B5EF4-FFF2-40B4-BE49-F238E27FC236}">
                <a16:creationId xmlns:a16="http://schemas.microsoft.com/office/drawing/2014/main" id="{0157F56F-0BE4-4CB7-B321-6394DA87B3A3}"/>
              </a:ext>
            </a:extLst>
          </p:cNvPr>
          <p:cNvSpPr>
            <a:spLocks noChangeArrowheads="1"/>
          </p:cNvSpPr>
          <p:nvPr/>
        </p:nvSpPr>
        <p:spPr bwMode="auto">
          <a:xfrm>
            <a:off x="3375025" y="5167746"/>
            <a:ext cx="331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dirty="0">
                <a:latin typeface="Arial" panose="020B0604020202020204" pitchFamily="34" charset="0"/>
                <a:sym typeface="Georgia" panose="02040502050405020303" pitchFamily="18" charset="0"/>
              </a:rPr>
              <a:t>x</a:t>
            </a:r>
            <a:endParaRPr kumimoji="0" lang="en-US" altLang="ja-JP" sz="2400" dirty="0">
              <a:latin typeface="Arial" panose="020B0604020202020204" pitchFamily="34" charset="0"/>
              <a:sym typeface="HG明朝B" panose="02020809000000000000" pitchFamily="17" charset="-128"/>
            </a:endParaRPr>
          </a:p>
        </p:txBody>
      </p:sp>
      <p:sp>
        <p:nvSpPr>
          <p:cNvPr id="26" name="Text Box 273">
            <a:extLst>
              <a:ext uri="{FF2B5EF4-FFF2-40B4-BE49-F238E27FC236}">
                <a16:creationId xmlns:a16="http://schemas.microsoft.com/office/drawing/2014/main" id="{7CB9EEE5-25AE-4904-9D42-E7B9F70D7A0E}"/>
              </a:ext>
            </a:extLst>
          </p:cNvPr>
          <p:cNvSpPr>
            <a:spLocks noChangeArrowheads="1"/>
          </p:cNvSpPr>
          <p:nvPr/>
        </p:nvSpPr>
        <p:spPr bwMode="auto">
          <a:xfrm>
            <a:off x="3116263" y="2915084"/>
            <a:ext cx="258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ja-JP" altLang="en-US" sz="2400">
                <a:latin typeface="Arial" panose="020B0604020202020204" pitchFamily="34" charset="0"/>
                <a:sym typeface="HG明朝B" panose="02020809000000000000" pitchFamily="17" charset="-128"/>
              </a:rPr>
              <a:t>t</a:t>
            </a:r>
            <a:endParaRPr kumimoji="0" lang="ja-JP" altLang="ja-JP" sz="2400">
              <a:latin typeface="Arial" panose="020B0604020202020204" pitchFamily="34" charset="0"/>
              <a:sym typeface="HG明朝B" panose="02020809000000000000" pitchFamily="17" charset="-128"/>
            </a:endParaRPr>
          </a:p>
        </p:txBody>
      </p:sp>
      <p:sp>
        <p:nvSpPr>
          <p:cNvPr id="27" name="Line 275">
            <a:extLst>
              <a:ext uri="{FF2B5EF4-FFF2-40B4-BE49-F238E27FC236}">
                <a16:creationId xmlns:a16="http://schemas.microsoft.com/office/drawing/2014/main" id="{531655D8-3652-417C-BC06-3CAAC0600512}"/>
              </a:ext>
            </a:extLst>
          </p:cNvPr>
          <p:cNvSpPr>
            <a:spLocks noChangeAspect="1" noChangeShapeType="1"/>
          </p:cNvSpPr>
          <p:nvPr/>
        </p:nvSpPr>
        <p:spPr bwMode="auto">
          <a:xfrm rot="21120000" flipV="1">
            <a:off x="2597150" y="3972359"/>
            <a:ext cx="1354138" cy="64135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28" name="Line 276">
            <a:extLst>
              <a:ext uri="{FF2B5EF4-FFF2-40B4-BE49-F238E27FC236}">
                <a16:creationId xmlns:a16="http://schemas.microsoft.com/office/drawing/2014/main" id="{1F7D81CA-78FD-4476-BAC1-9B2F89E6DB42}"/>
              </a:ext>
            </a:extLst>
          </p:cNvPr>
          <p:cNvSpPr>
            <a:spLocks noChangeShapeType="1"/>
          </p:cNvSpPr>
          <p:nvPr/>
        </p:nvSpPr>
        <p:spPr bwMode="auto">
          <a:xfrm rot="-240000">
            <a:off x="904875" y="4327959"/>
            <a:ext cx="1720850" cy="428625"/>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29" name="Line 31">
            <a:extLst>
              <a:ext uri="{FF2B5EF4-FFF2-40B4-BE49-F238E27FC236}">
                <a16:creationId xmlns:a16="http://schemas.microsoft.com/office/drawing/2014/main" id="{E9C85D36-C649-4045-91BF-D7E392559E17}"/>
              </a:ext>
            </a:extLst>
          </p:cNvPr>
          <p:cNvSpPr>
            <a:spLocks noChangeShapeType="1"/>
          </p:cNvSpPr>
          <p:nvPr/>
        </p:nvSpPr>
        <p:spPr bwMode="auto">
          <a:xfrm>
            <a:off x="3303588" y="4302559"/>
            <a:ext cx="1584325" cy="0"/>
          </a:xfrm>
          <a:prstGeom prst="line">
            <a:avLst/>
          </a:prstGeom>
          <a:noFill/>
          <a:ln w="19050">
            <a:solidFill>
              <a:srgbClr val="3366FF"/>
            </a:solidFill>
            <a:round/>
            <a:headEnd/>
            <a:tailEnd type="triangle" w="lg" len="lg"/>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30" name="Text Box 18">
            <a:extLst>
              <a:ext uri="{FF2B5EF4-FFF2-40B4-BE49-F238E27FC236}">
                <a16:creationId xmlns:a16="http://schemas.microsoft.com/office/drawing/2014/main" id="{F6511D8C-9578-47C9-82CB-65571130BB7E}"/>
              </a:ext>
            </a:extLst>
          </p:cNvPr>
          <p:cNvSpPr>
            <a:spLocks noChangeArrowheads="1"/>
          </p:cNvSpPr>
          <p:nvPr/>
        </p:nvSpPr>
        <p:spPr bwMode="auto">
          <a:xfrm>
            <a:off x="3951288" y="3942196"/>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dirty="0">
                <a:latin typeface="Arial" panose="020B0604020202020204" pitchFamily="34" charset="0"/>
                <a:sym typeface="HG明朝B" panose="02020809000000000000" pitchFamily="17" charset="-128"/>
              </a:rPr>
              <a:t>y=n</a:t>
            </a:r>
          </a:p>
        </p:txBody>
      </p:sp>
      <p:sp>
        <p:nvSpPr>
          <p:cNvPr id="31" name="Text Box 270">
            <a:extLst>
              <a:ext uri="{FF2B5EF4-FFF2-40B4-BE49-F238E27FC236}">
                <a16:creationId xmlns:a16="http://schemas.microsoft.com/office/drawing/2014/main" id="{16966DFE-D6B0-4533-9ADA-552B58E29C1C}"/>
              </a:ext>
            </a:extLst>
          </p:cNvPr>
          <p:cNvSpPr>
            <a:spLocks noChangeArrowheads="1"/>
          </p:cNvSpPr>
          <p:nvPr/>
        </p:nvSpPr>
        <p:spPr bwMode="auto">
          <a:xfrm>
            <a:off x="558800" y="4183496"/>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000" dirty="0">
                <a:latin typeface="Arial" panose="020B0604020202020204" pitchFamily="34" charset="0"/>
                <a:sym typeface="HG明朝B" panose="02020809000000000000" pitchFamily="17" charset="-128"/>
              </a:rPr>
              <a:t>n</a:t>
            </a:r>
          </a:p>
        </p:txBody>
      </p:sp>
      <p:sp>
        <p:nvSpPr>
          <p:cNvPr id="32" name="Rectangle 3">
            <a:extLst>
              <a:ext uri="{FF2B5EF4-FFF2-40B4-BE49-F238E27FC236}">
                <a16:creationId xmlns:a16="http://schemas.microsoft.com/office/drawing/2014/main" id="{722D66B8-C274-44CA-90CE-0E69F3E990B9}"/>
              </a:ext>
            </a:extLst>
          </p:cNvPr>
          <p:cNvSpPr>
            <a:spLocks noChangeArrowheads="1"/>
          </p:cNvSpPr>
          <p:nvPr/>
        </p:nvSpPr>
        <p:spPr bwMode="auto">
          <a:xfrm>
            <a:off x="2839911" y="5571887"/>
            <a:ext cx="36004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eaLnBrk="0" hangingPunct="0">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eaLnBrk="0" hangingPunct="0">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eaLnBrk="0" hangingPunct="0">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eaLnBrk="1" hangingPunct="1">
              <a:buFont typeface="Wingdings" panose="05000000000000000000" pitchFamily="2" charset="2"/>
              <a:buNone/>
            </a:pPr>
            <a:r>
              <a:rPr lang="en-US" altLang="ja-JP" sz="2000" dirty="0" err="1"/>
              <a:t>x,y</a:t>
            </a:r>
            <a:r>
              <a:rPr lang="en-US" altLang="ja-JP" sz="2000" dirty="0"/>
              <a:t>:</a:t>
            </a:r>
            <a:r>
              <a:rPr lang="ja-JP" altLang="en-US" sz="2000" dirty="0"/>
              <a:t>ピクセル　　　</a:t>
            </a:r>
            <a:r>
              <a:rPr lang="en-US" altLang="ja-JP" sz="2000" dirty="0"/>
              <a:t>t:</a:t>
            </a:r>
            <a:r>
              <a:rPr lang="ja-JP" altLang="en-US" sz="2000" dirty="0"/>
              <a:t>フレーム</a:t>
            </a:r>
            <a:r>
              <a:rPr lang="ja-JP" altLang="en-US" dirty="0"/>
              <a:t>　</a:t>
            </a:r>
          </a:p>
          <a:p>
            <a:pPr lvl="1" eaLnBrk="1" hangingPunct="1">
              <a:buFont typeface="Wingdings" panose="05000000000000000000" pitchFamily="2" charset="2"/>
              <a:buNone/>
            </a:pPr>
            <a:endParaRPr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6953243" y="4589654"/>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36" name="テキスト ボックス 35">
            <a:extLst>
              <a:ext uri="{FF2B5EF4-FFF2-40B4-BE49-F238E27FC236}">
                <a16:creationId xmlns:a16="http://schemas.microsoft.com/office/drawing/2014/main" id="{92A25EDF-CD6B-4FE8-94A0-A1E00B97E3F3}"/>
              </a:ext>
            </a:extLst>
          </p:cNvPr>
          <p:cNvSpPr txBox="1"/>
          <p:nvPr/>
        </p:nvSpPr>
        <p:spPr>
          <a:xfrm>
            <a:off x="5486393" y="323058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6969956" y="4665094"/>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
        <p:nvSpPr>
          <p:cNvPr id="38" name="正方形/長方形 37">
            <a:extLst>
              <a:ext uri="{FF2B5EF4-FFF2-40B4-BE49-F238E27FC236}">
                <a16:creationId xmlns:a16="http://schemas.microsoft.com/office/drawing/2014/main" id="{0E538499-2F09-4AD9-A831-71F023A4D501}"/>
              </a:ext>
            </a:extLst>
          </p:cNvPr>
          <p:cNvSpPr/>
          <p:nvPr/>
        </p:nvSpPr>
        <p:spPr>
          <a:xfrm>
            <a:off x="6543609" y="3288945"/>
            <a:ext cx="157985" cy="1829590"/>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6405764" y="3372284"/>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5777114" y="401945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spTree>
    <p:extLst>
      <p:ext uri="{BB962C8B-B14F-4D97-AF65-F5344CB8AC3E}">
        <p14:creationId xmlns:p14="http://schemas.microsoft.com/office/powerpoint/2010/main" val="2746728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kumimoji="1" lang="ja-JP" altLang="en-US" dirty="0"/>
              <a:t>先行研究：</a:t>
            </a:r>
            <a:r>
              <a:rPr kumimoji="1" lang="en-US" altLang="ja-JP" dirty="0"/>
              <a:t>LED</a:t>
            </a:r>
            <a:r>
              <a:rPr kumimoji="1" lang="ja-JP" altLang="en-US" dirty="0"/>
              <a:t>アレイ捕捉結果</a:t>
            </a:r>
          </a:p>
        </p:txBody>
      </p:sp>
      <p:sp>
        <p:nvSpPr>
          <p:cNvPr id="3" name="コンテンツ プレースホルダー 2">
            <a:extLst>
              <a:ext uri="{FF2B5EF4-FFF2-40B4-BE49-F238E27FC236}">
                <a16:creationId xmlns:a16="http://schemas.microsoft.com/office/drawing/2014/main" id="{BC5427C5-AC74-4588-BD9B-3F49F901A6BB}"/>
              </a:ext>
            </a:extLst>
          </p:cNvPr>
          <p:cNvSpPr>
            <a:spLocks noGrp="1"/>
          </p:cNvSpPr>
          <p:nvPr>
            <p:ph idx="1"/>
          </p:nvPr>
        </p:nvSpPr>
        <p:spPr/>
        <p:txBody>
          <a:bodyPr/>
          <a:lstStyle/>
          <a:p>
            <a:r>
              <a:rPr lang="en-US" altLang="ja-JP" dirty="0"/>
              <a:t>LED</a:t>
            </a:r>
            <a:r>
              <a:rPr lang="ja-JP" altLang="en-US" dirty="0"/>
              <a:t>と背景の空間勾配</a:t>
            </a:r>
            <a:r>
              <a:rPr lang="en-US" altLang="ja-JP" dirty="0"/>
              <a:t>-</a:t>
            </a:r>
            <a:r>
              <a:rPr lang="ja-JP" altLang="en-US" dirty="0"/>
              <a:t>時間勾配をプロットし，　　　　　　散布図から閾値を求め，判別を行った</a:t>
            </a:r>
            <a:endParaRPr lang="en-US" altLang="ja-JP" dirty="0"/>
          </a:p>
          <a:p>
            <a:pPr marL="0" indent="0">
              <a:buNone/>
            </a:pPr>
            <a:r>
              <a:rPr kumimoji="1" lang="ja-JP" altLang="en-US" dirty="0"/>
              <a:t>⇒捕捉率</a:t>
            </a:r>
            <a:r>
              <a:rPr kumimoji="1" lang="en-US" altLang="ja-JP" dirty="0"/>
              <a:t>100%</a:t>
            </a:r>
            <a:r>
              <a:rPr kumimoji="1" lang="ja-JP" altLang="en-US" dirty="0"/>
              <a:t>を達成</a:t>
            </a:r>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29</a:t>
            </a:fld>
            <a:endParaRPr kumimoji="1" lang="ja-JP" altLang="en-US" dirty="0"/>
          </a:p>
        </p:txBody>
      </p:sp>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8" y="2410972"/>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p:nvPr/>
        </p:nvCxnSpPr>
        <p:spPr bwMode="auto">
          <a:xfrm flipV="1">
            <a:off x="2254085" y="3661396"/>
            <a:ext cx="5472608" cy="1584175"/>
          </a:xfrm>
          <a:prstGeom prst="line">
            <a:avLst/>
          </a:prstGeom>
          <a:noFill/>
          <a:ln w="50800" cap="flat" cmpd="sng" algn="ctr">
            <a:solidFill>
              <a:srgbClr val="00B050">
                <a:alpha val="50000"/>
              </a:srgbClr>
            </a:solidFill>
            <a:prstDash val="solid"/>
            <a:round/>
            <a:headEnd type="none" w="med" len="med"/>
            <a:tailEnd type="none" w="med" len="med"/>
          </a:ln>
          <a:effectLst/>
        </p:spPr>
      </p:cxnSp>
      <p:sp>
        <p:nvSpPr>
          <p:cNvPr id="7" name="テキスト ボックス 6">
            <a:extLst>
              <a:ext uri="{FF2B5EF4-FFF2-40B4-BE49-F238E27FC236}">
                <a16:creationId xmlns:a16="http://schemas.microsoft.com/office/drawing/2014/main" id="{22B17555-F966-4D3D-BE08-BB62F05E20CA}"/>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spTree>
    <p:extLst>
      <p:ext uri="{BB962C8B-B14F-4D97-AF65-F5344CB8AC3E}">
        <p14:creationId xmlns:p14="http://schemas.microsoft.com/office/powerpoint/2010/main" val="3182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253825-A903-427E-AD58-1F0913732CCB}"/>
              </a:ext>
            </a:extLst>
          </p:cNvPr>
          <p:cNvPicPr>
            <a:picLocks noChangeAspect="1"/>
          </p:cNvPicPr>
          <p:nvPr/>
        </p:nvPicPr>
        <p:blipFill rotWithShape="1">
          <a:blip r:embed="rId2"/>
          <a:srcRect r="66294"/>
          <a:stretch/>
        </p:blipFill>
        <p:spPr>
          <a:xfrm>
            <a:off x="1741307" y="2578171"/>
            <a:ext cx="1911037" cy="3279932"/>
          </a:xfrm>
          <a:prstGeom prst="rect">
            <a:avLst/>
          </a:prstGeom>
        </p:spPr>
      </p:pic>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en-US" altLang="ja-JP" dirty="0"/>
              <a:t>ITS</a:t>
            </a:r>
            <a:r>
              <a:rPr kumimoji="1" lang="ja-JP" altLang="en-US" dirty="0"/>
              <a:t>可視光通信の研究動向</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ja-JP" altLang="en-US" dirty="0"/>
              <a:t>送信機が受信機の前後にあるモデル</a:t>
            </a:r>
            <a:r>
              <a:rPr lang="en-US" altLang="ja-JP" baseline="30000" dirty="0"/>
              <a:t>[1]</a:t>
            </a:r>
            <a:r>
              <a:rPr lang="ja-JP" altLang="en-US" b="1" baseline="30000" dirty="0"/>
              <a:t>①</a:t>
            </a:r>
            <a:r>
              <a:rPr lang="ja-JP" altLang="en-US" dirty="0"/>
              <a:t>がほとんどで，　　　　　　　　　　　　受信機が送信機を横切るモデル</a:t>
            </a:r>
            <a:r>
              <a:rPr lang="ja-JP" altLang="en-US" b="1" baseline="30000" dirty="0"/>
              <a:t>②</a:t>
            </a:r>
            <a:r>
              <a:rPr lang="ja-JP" altLang="en-US" dirty="0"/>
              <a:t>は少ない</a:t>
            </a:r>
            <a:endParaRPr lang="en-US" altLang="ja-JP" dirty="0"/>
          </a:p>
          <a:p>
            <a:pPr marL="0" indent="0">
              <a:buNone/>
            </a:pPr>
            <a:r>
              <a:rPr lang="ja-JP" altLang="en-US" dirty="0"/>
              <a:t>→本研究は車両と側方の送信機との通信モデルを考える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sp>
        <p:nvSpPr>
          <p:cNvPr id="9" name="テキスト ボックス 8">
            <a:extLst>
              <a:ext uri="{FF2B5EF4-FFF2-40B4-BE49-F238E27FC236}">
                <a16:creationId xmlns:a16="http://schemas.microsoft.com/office/drawing/2014/main" id="{A3BE0096-3B6C-4D09-AB6F-52FB2F4BD441}"/>
              </a:ext>
            </a:extLst>
          </p:cNvPr>
          <p:cNvSpPr txBox="1"/>
          <p:nvPr/>
        </p:nvSpPr>
        <p:spPr>
          <a:xfrm>
            <a:off x="628650" y="5899448"/>
            <a:ext cx="7886700" cy="830997"/>
          </a:xfrm>
          <a:prstGeom prst="rect">
            <a:avLst/>
          </a:prstGeom>
          <a:noFill/>
        </p:spPr>
        <p:txBody>
          <a:bodyPr wrap="square" rtlCol="0">
            <a:spAutoFit/>
          </a:bodyPr>
          <a:lstStyle/>
          <a:p>
            <a:pPr marL="0" indent="0">
              <a:buNone/>
            </a:pPr>
            <a:r>
              <a:rPr kumimoji="1" lang="en-US" altLang="ja-JP" sz="1600" dirty="0"/>
              <a:t>[1]</a:t>
            </a:r>
            <a:r>
              <a:rPr lang="ja-JP" altLang="en-US" sz="1600" dirty="0"/>
              <a:t> </a:t>
            </a:r>
            <a:endParaRPr lang="en-US" altLang="ja-JP" sz="1600" dirty="0"/>
          </a:p>
          <a:p>
            <a:pPr marL="0" indent="0">
              <a:buNone/>
            </a:pPr>
            <a:r>
              <a:rPr lang="ja-JP" altLang="en-US" sz="1600" dirty="0"/>
              <a:t>「</a:t>
            </a:r>
            <a:r>
              <a:rPr kumimoji="1" lang="ja-JP" altLang="en-US" sz="1600" dirty="0"/>
              <a:t>路車間可視光通信のための時間及び空間方向の勾配値を</a:t>
            </a:r>
            <a:endParaRPr kumimoji="1" lang="en-US" altLang="ja-JP" sz="1600" dirty="0"/>
          </a:p>
          <a:p>
            <a:pPr marL="0" indent="0">
              <a:buNone/>
            </a:pPr>
            <a:r>
              <a:rPr kumimoji="1" lang="ja-JP" altLang="en-US" sz="1600" dirty="0"/>
              <a:t>特徴量とした</a:t>
            </a:r>
            <a:r>
              <a:rPr kumimoji="1" lang="en-US" altLang="ja-JP" sz="1600" dirty="0"/>
              <a:t>LED</a:t>
            </a:r>
            <a:r>
              <a:rPr kumimoji="1" lang="ja-JP" altLang="en-US" sz="1600" dirty="0"/>
              <a:t>アレイ捕捉手法」，臼井俊亮，修士論文，</a:t>
            </a:r>
            <a:r>
              <a:rPr kumimoji="1" lang="en-US" altLang="ja-JP" sz="1600" dirty="0"/>
              <a:t>(2014)</a:t>
            </a:r>
          </a:p>
        </p:txBody>
      </p:sp>
      <p:grpSp>
        <p:nvGrpSpPr>
          <p:cNvPr id="25" name="グループ化 24">
            <a:extLst>
              <a:ext uri="{FF2B5EF4-FFF2-40B4-BE49-F238E27FC236}">
                <a16:creationId xmlns:a16="http://schemas.microsoft.com/office/drawing/2014/main" id="{0335CFAA-8031-41C7-955A-59EFBB1A02D5}"/>
              </a:ext>
            </a:extLst>
          </p:cNvPr>
          <p:cNvGrpSpPr/>
          <p:nvPr/>
        </p:nvGrpSpPr>
        <p:grpSpPr>
          <a:xfrm>
            <a:off x="6363274" y="2992421"/>
            <a:ext cx="1232161" cy="2148708"/>
            <a:chOff x="7086599" y="1659198"/>
            <a:chExt cx="1232161" cy="2148708"/>
          </a:xfrm>
        </p:grpSpPr>
        <p:pic>
          <p:nvPicPr>
            <p:cNvPr id="26" name="図 25">
              <a:extLst>
                <a:ext uri="{FF2B5EF4-FFF2-40B4-BE49-F238E27FC236}">
                  <a16:creationId xmlns:a16="http://schemas.microsoft.com/office/drawing/2014/main" id="{8CDF7AA0-F717-489A-900B-5744655085AF}"/>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16200000" flipH="1">
              <a:off x="6679653" y="2168798"/>
              <a:ext cx="2148708" cy="1129507"/>
            </a:xfrm>
            <a:prstGeom prst="rect">
              <a:avLst/>
            </a:prstGeom>
          </p:spPr>
        </p:pic>
        <p:pic>
          <p:nvPicPr>
            <p:cNvPr id="27" name="図 26">
              <a:extLst>
                <a:ext uri="{FF2B5EF4-FFF2-40B4-BE49-F238E27FC236}">
                  <a16:creationId xmlns:a16="http://schemas.microsoft.com/office/drawing/2014/main" id="{5E2C79D5-7029-4050-BF53-C10B906DF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7091584" y="2211664"/>
              <a:ext cx="986326" cy="956825"/>
            </a:xfrm>
            <a:prstGeom prst="rect">
              <a:avLst/>
            </a:prstGeom>
          </p:spPr>
        </p:pic>
        <p:sp>
          <p:nvSpPr>
            <p:cNvPr id="28" name="フリーフォーム: 図形 27">
              <a:extLst>
                <a:ext uri="{FF2B5EF4-FFF2-40B4-BE49-F238E27FC236}">
                  <a16:creationId xmlns:a16="http://schemas.microsoft.com/office/drawing/2014/main" id="{DDE2642A-F70A-42E7-9508-083CAEE9E7FA}"/>
                </a:ext>
              </a:extLst>
            </p:cNvPr>
            <p:cNvSpPr/>
            <p:nvPr/>
          </p:nvSpPr>
          <p:spPr>
            <a:xfrm rot="5400000" flipH="1">
              <a:off x="7155846" y="2554425"/>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29" name="グループ化 28">
            <a:extLst>
              <a:ext uri="{FF2B5EF4-FFF2-40B4-BE49-F238E27FC236}">
                <a16:creationId xmlns:a16="http://schemas.microsoft.com/office/drawing/2014/main" id="{BFB5C068-4673-480E-A9CC-EF30D39E61AC}"/>
              </a:ext>
            </a:extLst>
          </p:cNvPr>
          <p:cNvGrpSpPr>
            <a:grpSpLocks noChangeAspect="1"/>
          </p:cNvGrpSpPr>
          <p:nvPr/>
        </p:nvGrpSpPr>
        <p:grpSpPr>
          <a:xfrm>
            <a:off x="5419917" y="3899993"/>
            <a:ext cx="631716" cy="590054"/>
            <a:chOff x="5028472" y="3861681"/>
            <a:chExt cx="2750148" cy="2568774"/>
          </a:xfrm>
          <a:scene3d>
            <a:camera prst="isometricOffAxis2Right"/>
            <a:lightRig rig="threePt" dir="t"/>
          </a:scene3d>
        </p:grpSpPr>
        <p:cxnSp>
          <p:nvCxnSpPr>
            <p:cNvPr id="30" name="直線コネクタ 29">
              <a:extLst>
                <a:ext uri="{FF2B5EF4-FFF2-40B4-BE49-F238E27FC236}">
                  <a16:creationId xmlns:a16="http://schemas.microsoft.com/office/drawing/2014/main" id="{09F45FD6-4FCD-4021-9C11-C704472600B3}"/>
                </a:ext>
              </a:extLst>
            </p:cNvPr>
            <p:cNvCxnSpPr>
              <a:cxnSpLocks/>
            </p:cNvCxnSpPr>
            <p:nvPr/>
          </p:nvCxnSpPr>
          <p:spPr>
            <a:xfrm>
              <a:off x="7113243"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9A6B833-F0F9-4EAF-B42C-D597AAF9CE8D}"/>
                </a:ext>
              </a:extLst>
            </p:cNvPr>
            <p:cNvCxnSpPr>
              <a:cxnSpLocks/>
            </p:cNvCxnSpPr>
            <p:nvPr/>
          </p:nvCxnSpPr>
          <p:spPr>
            <a:xfrm>
              <a:off x="5764399"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8515D7C0-B36A-4A9E-AA60-4C90F79E978F}"/>
                </a:ext>
              </a:extLst>
            </p:cNvPr>
            <p:cNvSpPr>
              <a:spLocks noChangeAspect="1"/>
            </p:cNvSpPr>
            <p:nvPr/>
          </p:nvSpPr>
          <p:spPr>
            <a:xfrm>
              <a:off x="5028472" y="3861681"/>
              <a:ext cx="2750148" cy="1850968"/>
            </a:xfrm>
            <a:prstGeom prst="round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3" name="正方形/長方形 32">
              <a:extLst>
                <a:ext uri="{FF2B5EF4-FFF2-40B4-BE49-F238E27FC236}">
                  <a16:creationId xmlns:a16="http://schemas.microsoft.com/office/drawing/2014/main" id="{D4872F99-11C4-4E73-A557-62AFE3EF8095}"/>
                </a:ext>
              </a:extLst>
            </p:cNvPr>
            <p:cNvSpPr>
              <a:spLocks/>
            </p:cNvSpPr>
            <p:nvPr/>
          </p:nvSpPr>
          <p:spPr>
            <a:xfrm>
              <a:off x="5193041" y="3996962"/>
              <a:ext cx="2401115" cy="1580405"/>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2382A5E-E3FE-4168-8345-6C9304E571E1}"/>
              </a:ext>
            </a:extLst>
          </p:cNvPr>
          <p:cNvCxnSpPr>
            <a:cxnSpLocks/>
          </p:cNvCxnSpPr>
          <p:nvPr/>
        </p:nvCxnSpPr>
        <p:spPr>
          <a:xfrm>
            <a:off x="5980566" y="4060175"/>
            <a:ext cx="382709"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1" name="直線矢印コネクタ 40">
            <a:extLst>
              <a:ext uri="{FF2B5EF4-FFF2-40B4-BE49-F238E27FC236}">
                <a16:creationId xmlns:a16="http://schemas.microsoft.com/office/drawing/2014/main" id="{3B59383F-7EC4-4E0D-B8AD-2378F6348E1D}"/>
              </a:ext>
            </a:extLst>
          </p:cNvPr>
          <p:cNvCxnSpPr>
            <a:cxnSpLocks/>
          </p:cNvCxnSpPr>
          <p:nvPr/>
        </p:nvCxnSpPr>
        <p:spPr>
          <a:xfrm rot="16200000">
            <a:off x="6729268" y="398200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6" name="テキスト ボックス 5">
            <a:extLst>
              <a:ext uri="{FF2B5EF4-FFF2-40B4-BE49-F238E27FC236}">
                <a16:creationId xmlns:a16="http://schemas.microsoft.com/office/drawing/2014/main" id="{F0F3ADEB-5E92-4176-9352-B100C6C35532}"/>
              </a:ext>
            </a:extLst>
          </p:cNvPr>
          <p:cNvSpPr txBox="1"/>
          <p:nvPr/>
        </p:nvSpPr>
        <p:spPr>
          <a:xfrm>
            <a:off x="1838613" y="2321696"/>
            <a:ext cx="2043703" cy="400110"/>
          </a:xfrm>
          <a:prstGeom prst="rect">
            <a:avLst/>
          </a:prstGeom>
          <a:noFill/>
        </p:spPr>
        <p:txBody>
          <a:bodyPr wrap="square" rtlCol="0">
            <a:spAutoFit/>
          </a:bodyPr>
          <a:lstStyle/>
          <a:p>
            <a:r>
              <a:rPr kumimoji="1" lang="ja-JP" altLang="en-US" sz="2000" b="1" dirty="0"/>
              <a:t>①</a:t>
            </a:r>
            <a:r>
              <a:rPr kumimoji="1" lang="ja-JP" altLang="en-US" sz="2000" dirty="0"/>
              <a:t>従来モデル</a:t>
            </a:r>
          </a:p>
        </p:txBody>
      </p:sp>
      <p:sp>
        <p:nvSpPr>
          <p:cNvPr id="7" name="テキスト ボックス 6">
            <a:extLst>
              <a:ext uri="{FF2B5EF4-FFF2-40B4-BE49-F238E27FC236}">
                <a16:creationId xmlns:a16="http://schemas.microsoft.com/office/drawing/2014/main" id="{42EF012B-02BC-437F-AD9E-04821F37991D}"/>
              </a:ext>
            </a:extLst>
          </p:cNvPr>
          <p:cNvSpPr txBox="1"/>
          <p:nvPr/>
        </p:nvSpPr>
        <p:spPr>
          <a:xfrm>
            <a:off x="5654879" y="2321696"/>
            <a:ext cx="2133298" cy="400110"/>
          </a:xfrm>
          <a:prstGeom prst="rect">
            <a:avLst/>
          </a:prstGeom>
          <a:noFill/>
        </p:spPr>
        <p:txBody>
          <a:bodyPr wrap="square" rtlCol="0">
            <a:spAutoFit/>
          </a:bodyPr>
          <a:lstStyle/>
          <a:p>
            <a:r>
              <a:rPr kumimoji="1" lang="ja-JP" altLang="en-US" sz="2000" b="1" dirty="0"/>
              <a:t>②</a:t>
            </a:r>
            <a:r>
              <a:rPr kumimoji="1" lang="ja-JP" altLang="en-US" sz="2000" dirty="0"/>
              <a:t>提案モデル</a:t>
            </a:r>
          </a:p>
        </p:txBody>
      </p:sp>
    </p:spTree>
    <p:extLst>
      <p:ext uri="{BB962C8B-B14F-4D97-AF65-F5344CB8AC3E}">
        <p14:creationId xmlns:p14="http://schemas.microsoft.com/office/powerpoint/2010/main" val="275787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30</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1275277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31</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r>
              <a:rPr lang="ja-JP" altLang="en-US"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221E85D-0B20-4CDC-9B04-136F04365A95}"/>
                  </a:ext>
                </a:extLst>
              </p:cNvPr>
              <p:cNvSpPr txBox="1"/>
              <p:nvPr/>
            </p:nvSpPr>
            <p:spPr>
              <a:xfrm>
                <a:off x="408042" y="1665047"/>
                <a:ext cx="8356582"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𝑠</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2</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C221E85D-0B20-4CDC-9B04-136F04365A95}"/>
                  </a:ext>
                </a:extLst>
              </p:cNvPr>
              <p:cNvSpPr txBox="1">
                <a:spLocks noRot="1" noChangeAspect="1" noMove="1" noResize="1" noEditPoints="1" noAdjustHandles="1" noChangeArrowheads="1" noChangeShapeType="1" noTextEdit="1"/>
              </p:cNvSpPr>
              <p:nvPr/>
            </p:nvSpPr>
            <p:spPr>
              <a:xfrm>
                <a:off x="408042" y="1665047"/>
                <a:ext cx="8356582" cy="957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7BE6301-0FB5-4BA4-AB84-B11FB9BC73F6}"/>
                  </a:ext>
                </a:extLst>
              </p:cNvPr>
              <p:cNvSpPr txBox="1"/>
              <p:nvPr/>
            </p:nvSpPr>
            <p:spPr>
              <a:xfrm>
                <a:off x="395822" y="4131022"/>
                <a:ext cx="8352351"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𝑡</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sz="1600" dirty="0"/>
              </a:p>
            </p:txBody>
          </p:sp>
        </mc:Choice>
        <mc:Fallback xmlns="">
          <p:sp>
            <p:nvSpPr>
              <p:cNvPr id="25" name="テキスト ボックス 24">
                <a:extLst>
                  <a:ext uri="{FF2B5EF4-FFF2-40B4-BE49-F238E27FC236}">
                    <a16:creationId xmlns:a16="http://schemas.microsoft.com/office/drawing/2014/main" id="{47BE6301-0FB5-4BA4-AB84-B11FB9BC73F6}"/>
                  </a:ext>
                </a:extLst>
              </p:cNvPr>
              <p:cNvSpPr txBox="1">
                <a:spLocks noRot="1" noChangeAspect="1" noMove="1" noResize="1" noEditPoints="1" noAdjustHandles="1" noChangeArrowheads="1" noChangeShapeType="1" noTextEdit="1"/>
              </p:cNvSpPr>
              <p:nvPr/>
            </p:nvSpPr>
            <p:spPr>
              <a:xfrm>
                <a:off x="395822" y="4131022"/>
                <a:ext cx="8352351" cy="95795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786150-1981-4B20-816C-38C88532EC4B}"/>
                  </a:ext>
                </a:extLst>
              </p:cNvPr>
              <p:cNvSpPr txBox="1"/>
              <p:nvPr/>
            </p:nvSpPr>
            <p:spPr>
              <a:xfrm>
                <a:off x="1668598" y="5822282"/>
                <a:ext cx="2696123"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E786150-1981-4B20-816C-38C88532EC4B}"/>
                  </a:ext>
                </a:extLst>
              </p:cNvPr>
              <p:cNvSpPr txBox="1">
                <a:spLocks noRot="1" noChangeAspect="1" noMove="1" noResize="1" noEditPoints="1" noAdjustHandles="1" noChangeArrowheads="1" noChangeShapeType="1" noTextEdit="1"/>
              </p:cNvSpPr>
              <p:nvPr/>
            </p:nvSpPr>
            <p:spPr>
              <a:xfrm>
                <a:off x="1668598" y="5822282"/>
                <a:ext cx="2696123" cy="730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BE2E53D9-F587-4063-A35D-17DF2F2E4310}"/>
                  </a:ext>
                </a:extLst>
              </p:cNvPr>
              <p:cNvSpPr txBox="1"/>
              <p:nvPr/>
            </p:nvSpPr>
            <p:spPr>
              <a:xfrm>
                <a:off x="4833011" y="5822282"/>
                <a:ext cx="2438553"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BE2E53D9-F587-4063-A35D-17DF2F2E4310}"/>
                  </a:ext>
                </a:extLst>
              </p:cNvPr>
              <p:cNvSpPr txBox="1">
                <a:spLocks noRot="1" noChangeAspect="1" noMove="1" noResize="1" noEditPoints="1" noAdjustHandles="1" noChangeArrowheads="1" noChangeShapeType="1" noTextEdit="1"/>
              </p:cNvSpPr>
              <p:nvPr/>
            </p:nvSpPr>
            <p:spPr>
              <a:xfrm>
                <a:off x="4833011" y="5822282"/>
                <a:ext cx="2438553" cy="732573"/>
              </a:xfrm>
              <a:prstGeom prst="rect">
                <a:avLst/>
              </a:prstGeom>
              <a:blipFill>
                <a:blip r:embed="rId6"/>
                <a:stretch>
                  <a:fillRect/>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F5664F1-7B30-484E-A4AC-4FCB6C36E190}"/>
              </a:ext>
            </a:extLst>
          </p:cNvPr>
          <p:cNvCxnSpPr/>
          <p:nvPr/>
        </p:nvCxnSpPr>
        <p:spPr>
          <a:xfrm>
            <a:off x="1792333" y="25663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61F959-4107-4719-AE8B-2B4137B593B4}"/>
              </a:ext>
            </a:extLst>
          </p:cNvPr>
          <p:cNvCxnSpPr/>
          <p:nvPr/>
        </p:nvCxnSpPr>
        <p:spPr>
          <a:xfrm>
            <a:off x="5383838" y="25663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B5B4A18-4E1F-4527-8F1D-21D26530A654}"/>
              </a:ext>
            </a:extLst>
          </p:cNvPr>
          <p:cNvSpPr txBox="1"/>
          <p:nvPr/>
        </p:nvSpPr>
        <p:spPr>
          <a:xfrm>
            <a:off x="2240974" y="2614946"/>
            <a:ext cx="2390529" cy="369332"/>
          </a:xfrm>
          <a:prstGeom prst="rect">
            <a:avLst/>
          </a:prstGeom>
          <a:noFill/>
        </p:spPr>
        <p:txBody>
          <a:bodyPr wrap="square" rtlCol="0">
            <a:spAutoFit/>
          </a:bodyPr>
          <a:lstStyle/>
          <a:p>
            <a:r>
              <a:rPr kumimoji="1" lang="ja-JP" altLang="en-US" b="1" dirty="0"/>
              <a:t>縦方向の空間勾配</a:t>
            </a:r>
          </a:p>
        </p:txBody>
      </p:sp>
      <p:sp>
        <p:nvSpPr>
          <p:cNvPr id="33" name="テキスト ボックス 32">
            <a:extLst>
              <a:ext uri="{FF2B5EF4-FFF2-40B4-BE49-F238E27FC236}">
                <a16:creationId xmlns:a16="http://schemas.microsoft.com/office/drawing/2014/main" id="{6631F331-538E-41D7-BFB8-AFD98FC75654}"/>
              </a:ext>
            </a:extLst>
          </p:cNvPr>
          <p:cNvSpPr txBox="1"/>
          <p:nvPr/>
        </p:nvSpPr>
        <p:spPr>
          <a:xfrm>
            <a:off x="5844728" y="2614946"/>
            <a:ext cx="2390529" cy="369332"/>
          </a:xfrm>
          <a:prstGeom prst="rect">
            <a:avLst/>
          </a:prstGeom>
          <a:noFill/>
        </p:spPr>
        <p:txBody>
          <a:bodyPr wrap="square" rtlCol="0">
            <a:spAutoFit/>
          </a:bodyPr>
          <a:lstStyle/>
          <a:p>
            <a:r>
              <a:rPr kumimoji="1" lang="ja-JP" altLang="en-US" b="1" dirty="0"/>
              <a:t>横方向の空間勾配</a:t>
            </a:r>
          </a:p>
        </p:txBody>
      </p:sp>
      <p:cxnSp>
        <p:nvCxnSpPr>
          <p:cNvPr id="34" name="直線コネクタ 33">
            <a:extLst>
              <a:ext uri="{FF2B5EF4-FFF2-40B4-BE49-F238E27FC236}">
                <a16:creationId xmlns:a16="http://schemas.microsoft.com/office/drawing/2014/main" id="{94738737-6769-42DD-B722-30A4E9BC2D37}"/>
              </a:ext>
            </a:extLst>
          </p:cNvPr>
          <p:cNvCxnSpPr/>
          <p:nvPr/>
        </p:nvCxnSpPr>
        <p:spPr>
          <a:xfrm>
            <a:off x="1792333" y="50428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E0794C-EA3D-4674-8882-264A9823DF8B}"/>
              </a:ext>
            </a:extLst>
          </p:cNvPr>
          <p:cNvCxnSpPr/>
          <p:nvPr/>
        </p:nvCxnSpPr>
        <p:spPr>
          <a:xfrm>
            <a:off x="5383838" y="50428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64B80DC-F4B6-4C1D-AB66-45BA7E6DCFFB}"/>
              </a:ext>
            </a:extLst>
          </p:cNvPr>
          <p:cNvSpPr txBox="1"/>
          <p:nvPr/>
        </p:nvSpPr>
        <p:spPr>
          <a:xfrm>
            <a:off x="2240974" y="5091446"/>
            <a:ext cx="2390529" cy="369332"/>
          </a:xfrm>
          <a:prstGeom prst="rect">
            <a:avLst/>
          </a:prstGeom>
          <a:noFill/>
        </p:spPr>
        <p:txBody>
          <a:bodyPr wrap="square" rtlCol="0">
            <a:spAutoFit/>
          </a:bodyPr>
          <a:lstStyle/>
          <a:p>
            <a:r>
              <a:rPr kumimoji="1" lang="en-US" altLang="ja-JP" b="1" dirty="0"/>
              <a:t>x</a:t>
            </a:r>
            <a:r>
              <a:rPr kumimoji="1" lang="ja-JP" altLang="en-US" b="1" dirty="0"/>
              <a:t>方向の時間勾配</a:t>
            </a:r>
          </a:p>
        </p:txBody>
      </p:sp>
      <p:sp>
        <p:nvSpPr>
          <p:cNvPr id="38" name="テキスト ボックス 37">
            <a:extLst>
              <a:ext uri="{FF2B5EF4-FFF2-40B4-BE49-F238E27FC236}">
                <a16:creationId xmlns:a16="http://schemas.microsoft.com/office/drawing/2014/main" id="{8AD86195-620D-472F-9C57-563808402EDE}"/>
              </a:ext>
            </a:extLst>
          </p:cNvPr>
          <p:cNvSpPr txBox="1"/>
          <p:nvPr/>
        </p:nvSpPr>
        <p:spPr>
          <a:xfrm>
            <a:off x="5844728" y="5091446"/>
            <a:ext cx="2390529" cy="369332"/>
          </a:xfrm>
          <a:prstGeom prst="rect">
            <a:avLst/>
          </a:prstGeom>
          <a:noFill/>
        </p:spPr>
        <p:txBody>
          <a:bodyPr wrap="square" rtlCol="0">
            <a:spAutoFit/>
          </a:bodyPr>
          <a:lstStyle/>
          <a:p>
            <a:r>
              <a:rPr kumimoji="1" lang="en-US" altLang="ja-JP" b="1" dirty="0"/>
              <a:t>y</a:t>
            </a:r>
            <a:r>
              <a:rPr kumimoji="1" lang="ja-JP" altLang="en-US" b="1" dirty="0"/>
              <a:t>方向の時間勾配</a:t>
            </a:r>
          </a:p>
        </p:txBody>
      </p:sp>
    </p:spTree>
    <p:extLst>
      <p:ext uri="{BB962C8B-B14F-4D97-AF65-F5344CB8AC3E}">
        <p14:creationId xmlns:p14="http://schemas.microsoft.com/office/powerpoint/2010/main" val="1112809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及び背景の時間</a:t>
            </a:r>
            <a:r>
              <a:rPr lang="en-US" altLang="ja-JP" dirty="0"/>
              <a:t>-</a:t>
            </a:r>
            <a:r>
              <a:rPr lang="ja-JP" altLang="en-US" dirty="0"/>
              <a:t>空間勾配散布図の作成</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散布図作成の際に，</a:t>
            </a:r>
            <a:r>
              <a:rPr lang="en-US" altLang="ja-JP" dirty="0"/>
              <a:t>LED</a:t>
            </a:r>
            <a:r>
              <a:rPr lang="ja-JP" altLang="en-US" dirty="0"/>
              <a:t>と背景それぞれ以下のようにした</a:t>
            </a:r>
            <a:endParaRPr lang="en-US" altLang="ja-JP" dirty="0"/>
          </a:p>
          <a:p>
            <a:pPr lvl="1"/>
            <a:r>
              <a:rPr lang="en-US" altLang="ja-JP" dirty="0"/>
              <a:t>LED</a:t>
            </a:r>
            <a:r>
              <a:rPr lang="ja-JP" altLang="en-US" dirty="0"/>
              <a:t>：画像中から</a:t>
            </a:r>
            <a:r>
              <a:rPr lang="en-US" altLang="ja-JP" dirty="0"/>
              <a:t>LED</a:t>
            </a:r>
            <a:r>
              <a:rPr lang="ja-JP" altLang="en-US" dirty="0"/>
              <a:t>位置を調べ，</a:t>
            </a:r>
            <a:r>
              <a:rPr lang="en-US" altLang="ja-JP" dirty="0"/>
              <a:t>LED</a:t>
            </a:r>
            <a:r>
              <a:rPr lang="ja-JP" altLang="en-US" dirty="0"/>
              <a:t>中心とした</a:t>
            </a:r>
            <a:r>
              <a:rPr lang="en-US" altLang="ja-JP" dirty="0"/>
              <a:t>5x5</a:t>
            </a:r>
            <a:r>
              <a:rPr lang="ja-JP" altLang="en-US" dirty="0"/>
              <a:t>ピクセル</a:t>
            </a:r>
            <a:endParaRPr lang="en-US" altLang="ja-JP" dirty="0"/>
          </a:p>
          <a:p>
            <a:pPr lvl="1"/>
            <a:r>
              <a:rPr lang="ja-JP" altLang="en-US" dirty="0"/>
              <a:t>背景：上記</a:t>
            </a:r>
            <a:r>
              <a:rPr lang="en-US" altLang="ja-JP" dirty="0"/>
              <a:t>LED</a:t>
            </a:r>
            <a:r>
              <a:rPr lang="ja-JP" altLang="en-US" dirty="0"/>
              <a:t>以外のピクセル</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32</a:t>
            </a:fld>
            <a:endParaRPr kumimoji="1" lang="ja-JP" altLang="en-US" dirty="0"/>
          </a:p>
        </p:txBody>
      </p:sp>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775" y="2363856"/>
            <a:ext cx="3453773" cy="3453773"/>
          </a:xfrm>
          <a:prstGeom prst="rect">
            <a:avLst/>
          </a:prstGeom>
        </p:spPr>
      </p:pic>
      <p:pic>
        <p:nvPicPr>
          <p:cNvPr id="14" name="図 13">
            <a:extLst>
              <a:ext uri="{FF2B5EF4-FFF2-40B4-BE49-F238E27FC236}">
                <a16:creationId xmlns:a16="http://schemas.microsoft.com/office/drawing/2014/main" id="{41EC2F5E-0F9C-47A4-B42B-CB846F55E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95" y="2782865"/>
            <a:ext cx="2880000" cy="2880000"/>
          </a:xfrm>
          <a:prstGeom prst="rect">
            <a:avLst/>
          </a:prstGeom>
        </p:spPr>
      </p:pic>
      <p:sp>
        <p:nvSpPr>
          <p:cNvPr id="15" name="正方形/長方形 14">
            <a:extLst>
              <a:ext uri="{FF2B5EF4-FFF2-40B4-BE49-F238E27FC236}">
                <a16:creationId xmlns:a16="http://schemas.microsoft.com/office/drawing/2014/main" id="{15E783E3-BABE-45D3-BE56-073003B60E56}"/>
              </a:ext>
            </a:extLst>
          </p:cNvPr>
          <p:cNvSpPr/>
          <p:nvPr/>
        </p:nvSpPr>
        <p:spPr>
          <a:xfrm>
            <a:off x="2103311" y="3859970"/>
            <a:ext cx="1422400" cy="1411244"/>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D08939C-A8AC-442E-9F54-201A3F87AAEC}"/>
              </a:ext>
            </a:extLst>
          </p:cNvPr>
          <p:cNvSpPr/>
          <p:nvPr/>
        </p:nvSpPr>
        <p:spPr>
          <a:xfrm>
            <a:off x="2098405" y="2743234"/>
            <a:ext cx="1422400" cy="1071774"/>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F8305F0-2970-462B-8BE3-322C58D509AF}"/>
              </a:ext>
            </a:extLst>
          </p:cNvPr>
          <p:cNvSpPr/>
          <p:nvPr/>
        </p:nvSpPr>
        <p:spPr>
          <a:xfrm>
            <a:off x="2092692" y="5300241"/>
            <a:ext cx="1422400" cy="384395"/>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984BE7-9561-495D-A920-977C20137B01}"/>
              </a:ext>
            </a:extLst>
          </p:cNvPr>
          <p:cNvSpPr/>
          <p:nvPr/>
        </p:nvSpPr>
        <p:spPr>
          <a:xfrm>
            <a:off x="1217631" y="4396758"/>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LED</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4D06EBB0-448B-4538-8E78-5C947CE66A6C}"/>
              </a:ext>
            </a:extLst>
          </p:cNvPr>
          <p:cNvSpPr/>
          <p:nvPr/>
        </p:nvSpPr>
        <p:spPr>
          <a:xfrm>
            <a:off x="1217631" y="3130652"/>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
        <p:nvSpPr>
          <p:cNvPr id="26" name="正方形/長方形 25">
            <a:extLst>
              <a:ext uri="{FF2B5EF4-FFF2-40B4-BE49-F238E27FC236}">
                <a16:creationId xmlns:a16="http://schemas.microsoft.com/office/drawing/2014/main" id="{9BD1299F-1A47-4DB7-ABDC-DFD1C1E50625}"/>
              </a:ext>
            </a:extLst>
          </p:cNvPr>
          <p:cNvSpPr/>
          <p:nvPr/>
        </p:nvSpPr>
        <p:spPr>
          <a:xfrm>
            <a:off x="1217631" y="5339760"/>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Tree>
    <p:extLst>
      <p:ext uri="{BB962C8B-B14F-4D97-AF65-F5344CB8AC3E}">
        <p14:creationId xmlns:p14="http://schemas.microsoft.com/office/powerpoint/2010/main" val="624618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捕捉成功率と平均フレーム数の関係</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u="sng" dirty="0"/>
              <a:t>平均フレーム数，</a:t>
            </a:r>
            <a:r>
              <a:rPr lang="en-US" altLang="ja-JP" u="sng" dirty="0"/>
              <a:t>k=3</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u="sng" dirty="0"/>
              <a:t>平均フレーム数，</a:t>
            </a:r>
            <a:r>
              <a:rPr lang="en-US" altLang="ja-JP" u="sng" dirty="0"/>
              <a:t>k=10</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33</a:t>
            </a:fld>
            <a:endParaRPr kumimoji="1" lang="ja-JP" altLang="en-US" dirty="0"/>
          </a:p>
        </p:txBody>
      </p:sp>
      <p:pic>
        <p:nvPicPr>
          <p:cNvPr id="8" name="図 7">
            <a:extLst>
              <a:ext uri="{FF2B5EF4-FFF2-40B4-BE49-F238E27FC236}">
                <a16:creationId xmlns:a16="http://schemas.microsoft.com/office/drawing/2014/main" id="{151BB43A-607B-4F54-B564-5BA978D94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310" y="4063396"/>
            <a:ext cx="2160000" cy="2160000"/>
          </a:xfrm>
          <a:prstGeom prst="rect">
            <a:avLst/>
          </a:prstGeom>
        </p:spPr>
      </p:pic>
      <p:pic>
        <p:nvPicPr>
          <p:cNvPr id="10" name="図 9">
            <a:extLst>
              <a:ext uri="{FF2B5EF4-FFF2-40B4-BE49-F238E27FC236}">
                <a16:creationId xmlns:a16="http://schemas.microsoft.com/office/drawing/2014/main" id="{73441744-7FEE-463E-839C-019DE1D64727}"/>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22509" y="1256532"/>
            <a:ext cx="2327586" cy="2160000"/>
          </a:xfrm>
          <a:prstGeom prst="rect">
            <a:avLst/>
          </a:prstGeom>
        </p:spPr>
      </p:pic>
      <p:pic>
        <p:nvPicPr>
          <p:cNvPr id="18" name="図 17">
            <a:extLst>
              <a:ext uri="{FF2B5EF4-FFF2-40B4-BE49-F238E27FC236}">
                <a16:creationId xmlns:a16="http://schemas.microsoft.com/office/drawing/2014/main" id="{7A1F6AB3-35E0-4BA4-BD3A-2AD4D8EE4416}"/>
              </a:ext>
            </a:extLst>
          </p:cNvPr>
          <p:cNvPicPr>
            <a:picLocks noChangeAspect="1"/>
          </p:cNvPicPr>
          <p:nvPr/>
        </p:nvPicPr>
        <p:blipFill rotWithShape="1">
          <a:blip r:embed="rId4">
            <a:extLst>
              <a:ext uri="{28A0092B-C50C-407E-A947-70E740481C1C}">
                <a14:useLocalDpi xmlns:a14="http://schemas.microsoft.com/office/drawing/2010/main" val="0"/>
              </a:ext>
            </a:extLst>
          </a:blip>
          <a:srcRect r="50700"/>
          <a:stretch/>
        </p:blipFill>
        <p:spPr>
          <a:xfrm>
            <a:off x="506804" y="4063396"/>
            <a:ext cx="2160000" cy="2160000"/>
          </a:xfrm>
          <a:prstGeom prst="rect">
            <a:avLst/>
          </a:prstGeom>
        </p:spPr>
      </p:pic>
      <p:pic>
        <p:nvPicPr>
          <p:cNvPr id="20" name="図 19">
            <a:extLst>
              <a:ext uri="{FF2B5EF4-FFF2-40B4-BE49-F238E27FC236}">
                <a16:creationId xmlns:a16="http://schemas.microsoft.com/office/drawing/2014/main" id="{E8127629-0F8D-4872-8942-09801E29679D}"/>
              </a:ext>
            </a:extLst>
          </p:cNvPr>
          <p:cNvPicPr>
            <a:picLocks noChangeAspect="1"/>
          </p:cNvPicPr>
          <p:nvPr/>
        </p:nvPicPr>
        <p:blipFill rotWithShape="1">
          <a:blip r:embed="rId4">
            <a:extLst>
              <a:ext uri="{28A0092B-C50C-407E-A947-70E740481C1C}">
                <a14:useLocalDpi xmlns:a14="http://schemas.microsoft.com/office/drawing/2010/main" val="0"/>
              </a:ext>
            </a:extLst>
          </a:blip>
          <a:srcRect l="55489" t="6580" r="53" b="4198"/>
          <a:stretch/>
        </p:blipFill>
        <p:spPr>
          <a:xfrm>
            <a:off x="3760376" y="4063396"/>
            <a:ext cx="2183166" cy="2160000"/>
          </a:xfrm>
          <a:prstGeom prst="rect">
            <a:avLst/>
          </a:prstGeom>
        </p:spPr>
      </p:pic>
      <p:pic>
        <p:nvPicPr>
          <p:cNvPr id="21" name="図 20">
            <a:extLst>
              <a:ext uri="{FF2B5EF4-FFF2-40B4-BE49-F238E27FC236}">
                <a16:creationId xmlns:a16="http://schemas.microsoft.com/office/drawing/2014/main" id="{A8C4A149-11CD-42F7-895D-157177F7F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660" y="1286228"/>
            <a:ext cx="2160000" cy="2160000"/>
          </a:xfrm>
          <a:prstGeom prst="rect">
            <a:avLst/>
          </a:prstGeom>
        </p:spPr>
      </p:pic>
      <p:pic>
        <p:nvPicPr>
          <p:cNvPr id="23" name="図 22">
            <a:extLst>
              <a:ext uri="{FF2B5EF4-FFF2-40B4-BE49-F238E27FC236}">
                <a16:creationId xmlns:a16="http://schemas.microsoft.com/office/drawing/2014/main" id="{946F759E-0809-4768-8106-D876F49013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6726" y="1286228"/>
            <a:ext cx="2160000" cy="2160000"/>
          </a:xfrm>
          <a:prstGeom prst="rect">
            <a:avLst/>
          </a:prstGeom>
        </p:spPr>
      </p:pic>
      <p:sp>
        <p:nvSpPr>
          <p:cNvPr id="24" name="矢印: 右 23">
            <a:extLst>
              <a:ext uri="{FF2B5EF4-FFF2-40B4-BE49-F238E27FC236}">
                <a16:creationId xmlns:a16="http://schemas.microsoft.com/office/drawing/2014/main" id="{7FB49367-98E0-4F16-A446-9F8410AEE77F}"/>
              </a:ext>
            </a:extLst>
          </p:cNvPr>
          <p:cNvSpPr/>
          <p:nvPr/>
        </p:nvSpPr>
        <p:spPr>
          <a:xfrm>
            <a:off x="2907692" y="2070953"/>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07692" y="4848121"/>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6734413" y="2324099"/>
            <a:ext cx="1158240" cy="87868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6712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A4578-3C42-4A48-9DE5-AD381D4F4581}"/>
              </a:ext>
            </a:extLst>
          </p:cNvPr>
          <p:cNvSpPr>
            <a:spLocks noGrp="1"/>
          </p:cNvSpPr>
          <p:nvPr>
            <p:ph type="title"/>
          </p:nvPr>
        </p:nvSpPr>
        <p:spPr/>
        <p:txBody>
          <a:bodyPr/>
          <a:lstStyle/>
          <a:p>
            <a:r>
              <a:rPr lang="ja-JP" altLang="en-US" dirty="0"/>
              <a:t>今後の展開</a:t>
            </a:r>
            <a:endParaRPr kumimoji="1" lang="ja-JP" altLang="en-US" dirty="0"/>
          </a:p>
        </p:txBody>
      </p:sp>
      <p:sp>
        <p:nvSpPr>
          <p:cNvPr id="3" name="コンテンツ プレースホルダー 2">
            <a:extLst>
              <a:ext uri="{FF2B5EF4-FFF2-40B4-BE49-F238E27FC236}">
                <a16:creationId xmlns:a16="http://schemas.microsoft.com/office/drawing/2014/main" id="{456B232F-E1D8-42FF-9782-3339E50A4D3A}"/>
              </a:ext>
            </a:extLst>
          </p:cNvPr>
          <p:cNvSpPr>
            <a:spLocks noGrp="1"/>
          </p:cNvSpPr>
          <p:nvPr>
            <p:ph idx="1"/>
          </p:nvPr>
        </p:nvSpPr>
        <p:spPr/>
        <p:txBody>
          <a:bodyPr/>
          <a:lstStyle/>
          <a:p>
            <a:pPr marL="457200" indent="-457200">
              <a:buFont typeface="+mj-ea"/>
              <a:buAutoNum type="circleNumDbPlain"/>
            </a:pPr>
            <a:r>
              <a:rPr kumimoji="1" lang="en-US" altLang="ja-JP" dirty="0"/>
              <a:t>LED</a:t>
            </a:r>
            <a:r>
              <a:rPr kumimoji="1" lang="ja-JP" altLang="en-US" dirty="0"/>
              <a:t>移動距離の補正方法</a:t>
            </a:r>
            <a:endParaRPr kumimoji="1" lang="en-US" altLang="ja-JP" dirty="0"/>
          </a:p>
          <a:p>
            <a:pPr lvl="1"/>
            <a:r>
              <a:rPr lang="ja-JP" altLang="en-US" dirty="0"/>
              <a:t>時空間断面画像を用いて，そもそも補正を行わずに捕捉を行う方法．軸を斜めに取ることが必要</a:t>
            </a:r>
            <a:endParaRPr lang="en-US" altLang="ja-JP" dirty="0"/>
          </a:p>
          <a:p>
            <a:pPr lvl="1"/>
            <a:r>
              <a:rPr kumimoji="1" lang="ja-JP" altLang="en-US" dirty="0"/>
              <a:t>車両の走行速度を考慮する方法</a:t>
            </a:r>
            <a:endParaRPr kumimoji="1" lang="en-US" altLang="ja-JP" dirty="0"/>
          </a:p>
          <a:p>
            <a:pPr lvl="1"/>
            <a:endParaRPr lang="en-US" altLang="ja-JP" dirty="0"/>
          </a:p>
          <a:p>
            <a:pPr lvl="1"/>
            <a:endParaRPr kumimoji="1" lang="en-US" altLang="ja-JP" dirty="0"/>
          </a:p>
          <a:p>
            <a:pPr marL="457200" lvl="1" indent="0">
              <a:buNone/>
            </a:pPr>
            <a:endParaRPr lang="en-US" altLang="ja-JP" dirty="0"/>
          </a:p>
          <a:p>
            <a:pPr marL="457200" indent="-457200">
              <a:buFont typeface="+mj-ea"/>
              <a:buAutoNum type="circleNumDbPlain"/>
            </a:pPr>
            <a:r>
              <a:rPr kumimoji="1" lang="en-US" altLang="ja-JP" dirty="0"/>
              <a:t>LED</a:t>
            </a:r>
            <a:r>
              <a:rPr kumimoji="1" lang="ja-JP" altLang="en-US" dirty="0"/>
              <a:t>の送信信号パターン</a:t>
            </a:r>
            <a:endParaRPr kumimoji="1" lang="en-US" altLang="ja-JP" dirty="0"/>
          </a:p>
          <a:p>
            <a:pPr lvl="1"/>
            <a:r>
              <a:rPr lang="en-US" altLang="ja-JP" dirty="0"/>
              <a:t>LED</a:t>
            </a:r>
            <a:r>
              <a:rPr lang="ja-JP" altLang="en-US" dirty="0"/>
              <a:t>をブロックごとにせず，　　　　　　　　　　　　　　　　　　　　　すべて個別に用いる</a:t>
            </a:r>
            <a:endParaRPr lang="en-US" altLang="ja-JP" dirty="0"/>
          </a:p>
          <a:p>
            <a:pPr lvl="1"/>
            <a:r>
              <a:rPr lang="ja-JP" altLang="en-US" dirty="0"/>
              <a:t>受信機が送信機を横切るため，　　　　　　　　　　　　　　　　　撮影枚数が少ない</a:t>
            </a:r>
            <a:r>
              <a:rPr lang="en-US" altLang="ja-JP" dirty="0"/>
              <a:t>(35~40</a:t>
            </a:r>
            <a:r>
              <a:rPr lang="ja-JP" altLang="en-US" dirty="0"/>
              <a:t>枚</a:t>
            </a:r>
            <a:r>
              <a:rPr lang="en-US" altLang="ja-JP" dirty="0"/>
              <a:t>)</a:t>
            </a:r>
            <a:r>
              <a:rPr lang="ja-JP" altLang="en-US" dirty="0"/>
              <a:t>　　　　　　　　　　　　　　　　　　そのため，</a:t>
            </a:r>
            <a:r>
              <a:rPr lang="en-US" altLang="ja-JP" dirty="0"/>
              <a:t>LED</a:t>
            </a:r>
            <a:r>
              <a:rPr lang="ja-JP" altLang="en-US" dirty="0"/>
              <a:t>をデータ部分と　　　　　　　　　　　　　　　　　　　　　順番を示す部分にわける</a:t>
            </a:r>
            <a:endParaRPr kumimoji="1" lang="ja-JP" altLang="en-US" dirty="0"/>
          </a:p>
        </p:txBody>
      </p:sp>
      <p:sp>
        <p:nvSpPr>
          <p:cNvPr id="4" name="スライド番号プレースホルダー 3">
            <a:extLst>
              <a:ext uri="{FF2B5EF4-FFF2-40B4-BE49-F238E27FC236}">
                <a16:creationId xmlns:a16="http://schemas.microsoft.com/office/drawing/2014/main" id="{02F9FD1A-6789-4A02-BF50-7FAE66F91374}"/>
              </a:ext>
            </a:extLst>
          </p:cNvPr>
          <p:cNvSpPr>
            <a:spLocks noGrp="1"/>
          </p:cNvSpPr>
          <p:nvPr>
            <p:ph type="sldNum" sz="quarter" idx="12"/>
          </p:nvPr>
        </p:nvSpPr>
        <p:spPr/>
        <p:txBody>
          <a:bodyPr/>
          <a:lstStyle/>
          <a:p>
            <a:fld id="{4611F9C2-6641-4325-A1B0-8726CAAFC082}" type="slidenum">
              <a:rPr kumimoji="1" lang="ja-JP" altLang="en-US" smtClean="0"/>
              <a:pPr/>
              <a:t>34</a:t>
            </a:fld>
            <a:endParaRPr kumimoji="1" lang="ja-JP" altLang="en-US" dirty="0"/>
          </a:p>
        </p:txBody>
      </p:sp>
      <p:pic>
        <p:nvPicPr>
          <p:cNvPr id="6" name="図 5">
            <a:extLst>
              <a:ext uri="{FF2B5EF4-FFF2-40B4-BE49-F238E27FC236}">
                <a16:creationId xmlns:a16="http://schemas.microsoft.com/office/drawing/2014/main" id="{F320F192-ECA2-447B-B178-936E7408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457" y="2325366"/>
            <a:ext cx="2873882" cy="983440"/>
          </a:xfrm>
          <a:prstGeom prst="rect">
            <a:avLst/>
          </a:prstGeom>
          <a:ln w="19050">
            <a:solidFill>
              <a:schemeClr val="tx1"/>
            </a:solidFill>
          </a:ln>
        </p:spPr>
      </p:pic>
      <p:cxnSp>
        <p:nvCxnSpPr>
          <p:cNvPr id="7" name="直線矢印コネクタ 6">
            <a:extLst>
              <a:ext uri="{FF2B5EF4-FFF2-40B4-BE49-F238E27FC236}">
                <a16:creationId xmlns:a16="http://schemas.microsoft.com/office/drawing/2014/main" id="{81DA1E06-DC83-487E-8AA3-7A3E4F6B6245}"/>
              </a:ext>
            </a:extLst>
          </p:cNvPr>
          <p:cNvCxnSpPr>
            <a:cxnSpLocks/>
          </p:cNvCxnSpPr>
          <p:nvPr/>
        </p:nvCxnSpPr>
        <p:spPr>
          <a:xfrm flipV="1">
            <a:off x="4691714" y="2057220"/>
            <a:ext cx="1685640" cy="1259106"/>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0AEFE64-3FFE-4543-A63B-0369E409114F}"/>
              </a:ext>
            </a:extLst>
          </p:cNvPr>
          <p:cNvCxnSpPr>
            <a:cxnSpLocks/>
          </p:cNvCxnSpPr>
          <p:nvPr/>
        </p:nvCxnSpPr>
        <p:spPr>
          <a:xfrm>
            <a:off x="4691715" y="3308806"/>
            <a:ext cx="3189174"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8718289-6283-48AD-BFF8-68F7294F46EF}"/>
              </a:ext>
            </a:extLst>
          </p:cNvPr>
          <p:cNvSpPr txBox="1"/>
          <p:nvPr/>
        </p:nvSpPr>
        <p:spPr>
          <a:xfrm>
            <a:off x="7880887" y="3181666"/>
            <a:ext cx="1364709"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10" name="テキスト ボックス 9">
            <a:extLst>
              <a:ext uri="{FF2B5EF4-FFF2-40B4-BE49-F238E27FC236}">
                <a16:creationId xmlns:a16="http://schemas.microsoft.com/office/drawing/2014/main" id="{A871A511-35F7-41BA-8087-5F7C3365DD1A}"/>
              </a:ext>
            </a:extLst>
          </p:cNvPr>
          <p:cNvSpPr txBox="1"/>
          <p:nvPr/>
        </p:nvSpPr>
        <p:spPr>
          <a:xfrm>
            <a:off x="6322337" y="1815368"/>
            <a:ext cx="1425996"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11" name="平行四辺形 10">
            <a:extLst>
              <a:ext uri="{FF2B5EF4-FFF2-40B4-BE49-F238E27FC236}">
                <a16:creationId xmlns:a16="http://schemas.microsoft.com/office/drawing/2014/main" id="{BEA9F965-3951-4356-88B7-41944EC53641}"/>
              </a:ext>
            </a:extLst>
          </p:cNvPr>
          <p:cNvSpPr/>
          <p:nvPr/>
        </p:nvSpPr>
        <p:spPr>
          <a:xfrm>
            <a:off x="4658343" y="2312179"/>
            <a:ext cx="3021377" cy="993161"/>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45632CA-C6C0-4B8E-9418-1EC890E450EB}"/>
              </a:ext>
            </a:extLst>
          </p:cNvPr>
          <p:cNvCxnSpPr>
            <a:cxnSpLocks/>
          </p:cNvCxnSpPr>
          <p:nvPr/>
        </p:nvCxnSpPr>
        <p:spPr>
          <a:xfrm>
            <a:off x="7450113" y="2507742"/>
            <a:ext cx="430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2EA7D9A-4E1D-45A7-8AF4-3A4784DA872F}"/>
              </a:ext>
            </a:extLst>
          </p:cNvPr>
          <p:cNvSpPr txBox="1"/>
          <p:nvPr/>
        </p:nvSpPr>
        <p:spPr>
          <a:xfrm>
            <a:off x="7895722" y="2312179"/>
            <a:ext cx="1364709"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15" name="図 14">
            <a:extLst>
              <a:ext uri="{FF2B5EF4-FFF2-40B4-BE49-F238E27FC236}">
                <a16:creationId xmlns:a16="http://schemas.microsoft.com/office/drawing/2014/main" id="{C931B14F-E3E4-4ACF-972D-DD02CF6C03BE}"/>
              </a:ext>
            </a:extLst>
          </p:cNvPr>
          <p:cNvPicPr>
            <a:picLocks noChangeAspect="1"/>
          </p:cNvPicPr>
          <p:nvPr/>
        </p:nvPicPr>
        <p:blipFill rotWithShape="1">
          <a:blip r:embed="rId3">
            <a:extLst>
              <a:ext uri="{28A0092B-C50C-407E-A947-70E740481C1C}">
                <a14:useLocalDpi xmlns:a14="http://schemas.microsoft.com/office/drawing/2010/main" val="0"/>
              </a:ext>
            </a:extLst>
          </a:blip>
          <a:srcRect l="34985" t="37319" r="14524" b="13441"/>
          <a:stretch/>
        </p:blipFill>
        <p:spPr>
          <a:xfrm>
            <a:off x="5418064" y="4415761"/>
            <a:ext cx="2214920" cy="2160000"/>
          </a:xfrm>
          <a:prstGeom prst="rect">
            <a:avLst/>
          </a:prstGeom>
          <a:ln w="38100">
            <a:solidFill>
              <a:srgbClr val="FFC000"/>
            </a:solidFill>
          </a:ln>
        </p:spPr>
      </p:pic>
      <p:sp>
        <p:nvSpPr>
          <p:cNvPr id="16" name="正方形/長方形 15">
            <a:extLst>
              <a:ext uri="{FF2B5EF4-FFF2-40B4-BE49-F238E27FC236}">
                <a16:creationId xmlns:a16="http://schemas.microsoft.com/office/drawing/2014/main" id="{26A1DE86-961C-465A-A789-598C1ED4E987}"/>
              </a:ext>
            </a:extLst>
          </p:cNvPr>
          <p:cNvSpPr/>
          <p:nvPr/>
        </p:nvSpPr>
        <p:spPr>
          <a:xfrm>
            <a:off x="5418064" y="4415760"/>
            <a:ext cx="711387" cy="131005"/>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5D651C5-12ED-4A6B-B95E-0ADA031D4E15}"/>
              </a:ext>
            </a:extLst>
          </p:cNvPr>
          <p:cNvSpPr txBox="1"/>
          <p:nvPr/>
        </p:nvSpPr>
        <p:spPr>
          <a:xfrm>
            <a:off x="5088771" y="3814015"/>
            <a:ext cx="2160519" cy="584775"/>
          </a:xfrm>
          <a:prstGeom prst="rect">
            <a:avLst/>
          </a:prstGeom>
          <a:noFill/>
        </p:spPr>
        <p:txBody>
          <a:bodyPr wrap="square" rtlCol="0">
            <a:spAutoFit/>
          </a:bodyPr>
          <a:lstStyle/>
          <a:p>
            <a:r>
              <a:rPr kumimoji="1" lang="ja-JP" altLang="en-US" sz="1600" b="1" dirty="0">
                <a:solidFill>
                  <a:srgbClr val="FF0000"/>
                </a:solidFill>
              </a:rPr>
              <a:t>順番を示す</a:t>
            </a:r>
            <a:r>
              <a:rPr kumimoji="1" lang="en-US" altLang="ja-JP" sz="1600" dirty="0"/>
              <a:t>5bit</a:t>
            </a:r>
          </a:p>
          <a:p>
            <a:r>
              <a:rPr kumimoji="1" lang="en-US" altLang="ja-JP" sz="1600" dirty="0"/>
              <a:t>(1-32</a:t>
            </a:r>
            <a:r>
              <a:rPr kumimoji="1" lang="ja-JP" altLang="en-US" sz="1600" dirty="0"/>
              <a:t>番の番号を表示</a:t>
            </a:r>
            <a:r>
              <a:rPr kumimoji="1" lang="en-US" altLang="ja-JP" sz="1600" dirty="0"/>
              <a:t>)</a:t>
            </a:r>
            <a:endParaRPr kumimoji="1" lang="ja-JP" altLang="en-US" sz="1600" dirty="0"/>
          </a:p>
        </p:txBody>
      </p:sp>
      <p:sp>
        <p:nvSpPr>
          <p:cNvPr id="18" name="テキスト ボックス 17">
            <a:extLst>
              <a:ext uri="{FF2B5EF4-FFF2-40B4-BE49-F238E27FC236}">
                <a16:creationId xmlns:a16="http://schemas.microsoft.com/office/drawing/2014/main" id="{59DACE8C-04BE-4B48-9E26-FF68FDA84FB5}"/>
              </a:ext>
            </a:extLst>
          </p:cNvPr>
          <p:cNvSpPr txBox="1"/>
          <p:nvPr/>
        </p:nvSpPr>
        <p:spPr>
          <a:xfrm>
            <a:off x="3072564" y="6086020"/>
            <a:ext cx="2301050" cy="338554"/>
          </a:xfrm>
          <a:prstGeom prst="rect">
            <a:avLst/>
          </a:prstGeom>
          <a:noFill/>
        </p:spPr>
        <p:txBody>
          <a:bodyPr wrap="square" rtlCol="0">
            <a:spAutoFit/>
          </a:bodyPr>
          <a:lstStyle/>
          <a:p>
            <a:pPr algn="r"/>
            <a:r>
              <a:rPr kumimoji="1" lang="ja-JP" altLang="en-US" sz="1600" b="1" dirty="0">
                <a:solidFill>
                  <a:srgbClr val="FFC000"/>
                </a:solidFill>
              </a:rPr>
              <a:t>データを示す</a:t>
            </a:r>
            <a:r>
              <a:rPr kumimoji="1" lang="en-US" altLang="ja-JP" sz="1600" dirty="0"/>
              <a:t>251bit</a:t>
            </a:r>
            <a:endParaRPr kumimoji="1" lang="ja-JP" altLang="en-US" sz="1600" dirty="0"/>
          </a:p>
        </p:txBody>
      </p:sp>
    </p:spTree>
    <p:extLst>
      <p:ext uri="{BB962C8B-B14F-4D97-AF65-F5344CB8AC3E}">
        <p14:creationId xmlns:p14="http://schemas.microsoft.com/office/powerpoint/2010/main" val="691423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r>
              <a:rPr kumimoji="1" lang="ja-JP" altLang="en-US" dirty="0"/>
              <a:t>本研究の特徴は，受信機が送信機を</a:t>
            </a:r>
            <a:r>
              <a:rPr kumimoji="1" lang="ja-JP" altLang="en-US" b="1" dirty="0"/>
              <a:t>横切る</a:t>
            </a:r>
            <a:r>
              <a:rPr kumimoji="1" lang="ja-JP" altLang="en-US" dirty="0"/>
              <a:t>こと</a:t>
            </a:r>
            <a:endParaRPr kumimoji="1" lang="en-US" altLang="ja-JP" dirty="0"/>
          </a:p>
          <a:p>
            <a:pPr lvl="1"/>
            <a:r>
              <a:rPr lang="ja-JP" altLang="en-US" dirty="0"/>
              <a:t>先行研究では撮影画像中の送信機が移動することを想定していない</a:t>
            </a:r>
            <a:endParaRPr lang="en-US" altLang="ja-JP" dirty="0"/>
          </a:p>
          <a:p>
            <a:pPr lvl="1"/>
            <a:r>
              <a:rPr lang="ja-JP" altLang="en-US" dirty="0"/>
              <a:t>撮影時間が短いため，撮影可能な枚数が極めて少ない</a:t>
            </a:r>
            <a:endParaRPr lang="en-US" altLang="ja-JP" dirty="0"/>
          </a:p>
          <a:p>
            <a:endParaRPr lang="en-US" altLang="ja-JP" dirty="0"/>
          </a:p>
          <a:p>
            <a:r>
              <a:rPr lang="ja-JP" altLang="en-US" dirty="0"/>
              <a:t>短時間で多くの画像を撮影し，</a:t>
            </a:r>
            <a:r>
              <a:rPr lang="en-US" altLang="ja-JP" dirty="0"/>
              <a:t>LED</a:t>
            </a:r>
            <a:r>
              <a:rPr lang="ja-JP" altLang="en-US" dirty="0"/>
              <a:t>捕捉を行う必要がある</a:t>
            </a:r>
            <a:endParaRPr lang="en-US" altLang="ja-JP" dirty="0"/>
          </a:p>
          <a:p>
            <a:pPr marL="0" indent="0">
              <a:buNone/>
            </a:pPr>
            <a:endParaRPr kumimoji="1" lang="en-US" altLang="ja-JP" dirty="0"/>
          </a:p>
          <a:p>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a:t>
            </a:fld>
            <a:endParaRPr kumimoji="1" lang="ja-JP" altLang="en-US" dirty="0"/>
          </a:p>
        </p:txBody>
      </p:sp>
      <p:pic>
        <p:nvPicPr>
          <p:cNvPr id="6" name="図 5">
            <a:extLst>
              <a:ext uri="{FF2B5EF4-FFF2-40B4-BE49-F238E27FC236}">
                <a16:creationId xmlns:a16="http://schemas.microsoft.com/office/drawing/2014/main" id="{BB49BD6E-A0D8-4BCB-8883-3F86DFEC3DF9}"/>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5400000" flipH="1">
            <a:off x="1128390" y="4575447"/>
            <a:ext cx="2838454" cy="1129507"/>
          </a:xfrm>
          <a:prstGeom prst="rect">
            <a:avLst/>
          </a:prstGeom>
        </p:spPr>
      </p:pic>
      <p:pic>
        <p:nvPicPr>
          <p:cNvPr id="7" name="図 6">
            <a:extLst>
              <a:ext uri="{FF2B5EF4-FFF2-40B4-BE49-F238E27FC236}">
                <a16:creationId xmlns:a16="http://schemas.microsoft.com/office/drawing/2014/main" id="{6C325E15-2190-4A64-A16F-1B2A23D04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6" y="4077266"/>
            <a:ext cx="986326" cy="956826"/>
          </a:xfrm>
          <a:prstGeom prst="rect">
            <a:avLst/>
          </a:prstGeom>
        </p:spPr>
      </p:pic>
      <p:cxnSp>
        <p:nvCxnSpPr>
          <p:cNvPr id="22" name="直線矢印コネクタ 21">
            <a:extLst>
              <a:ext uri="{FF2B5EF4-FFF2-40B4-BE49-F238E27FC236}">
                <a16:creationId xmlns:a16="http://schemas.microsoft.com/office/drawing/2014/main" id="{59E5CDEC-6FF9-42A5-BE8C-BCA07E7C2EC1}"/>
              </a:ext>
            </a:extLst>
          </p:cNvPr>
          <p:cNvCxnSpPr>
            <a:cxnSpLocks/>
          </p:cNvCxnSpPr>
          <p:nvPr/>
        </p:nvCxnSpPr>
        <p:spPr>
          <a:xfrm rot="16200000" flipH="1">
            <a:off x="2559267" y="5177601"/>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pic>
        <p:nvPicPr>
          <p:cNvPr id="23" name="図 22">
            <a:extLst>
              <a:ext uri="{FF2B5EF4-FFF2-40B4-BE49-F238E27FC236}">
                <a16:creationId xmlns:a16="http://schemas.microsoft.com/office/drawing/2014/main" id="{2DC6E948-45DF-4546-985A-9B099923D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0" y="5310441"/>
            <a:ext cx="986326" cy="956825"/>
          </a:xfrm>
          <a:prstGeom prst="rect">
            <a:avLst/>
          </a:prstGeom>
        </p:spPr>
      </p:pic>
      <p:grpSp>
        <p:nvGrpSpPr>
          <p:cNvPr id="42" name="グループ化 41">
            <a:extLst>
              <a:ext uri="{FF2B5EF4-FFF2-40B4-BE49-F238E27FC236}">
                <a16:creationId xmlns:a16="http://schemas.microsoft.com/office/drawing/2014/main" id="{6097A0AE-CC20-4BD6-963B-A57DCA704C14}"/>
              </a:ext>
            </a:extLst>
          </p:cNvPr>
          <p:cNvGrpSpPr/>
          <p:nvPr/>
        </p:nvGrpSpPr>
        <p:grpSpPr>
          <a:xfrm flipH="1">
            <a:off x="1116643" y="4402366"/>
            <a:ext cx="1472002" cy="1452893"/>
            <a:chOff x="564193" y="4402366"/>
            <a:chExt cx="1472002" cy="1452893"/>
          </a:xfrm>
        </p:grpSpPr>
        <p:pic>
          <p:nvPicPr>
            <p:cNvPr id="8" name="図 7">
              <a:extLst>
                <a:ext uri="{FF2B5EF4-FFF2-40B4-BE49-F238E27FC236}">
                  <a16:creationId xmlns:a16="http://schemas.microsoft.com/office/drawing/2014/main" id="{8BA13FE6-2C03-4019-A78D-770CA5892E62}"/>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rot="5400000">
              <a:off x="1635580" y="4932988"/>
              <a:ext cx="398885" cy="402345"/>
            </a:xfrm>
            <a:prstGeom prst="rect">
              <a:avLst/>
            </a:prstGeom>
          </p:spPr>
        </p:pic>
        <p:sp>
          <p:nvSpPr>
            <p:cNvPr id="10" name="フリーフォーム: 図形 9">
              <a:extLst>
                <a:ext uri="{FF2B5EF4-FFF2-40B4-BE49-F238E27FC236}">
                  <a16:creationId xmlns:a16="http://schemas.microsoft.com/office/drawing/2014/main" id="{8E861EBC-1008-46AA-986C-EBFBB83E8CD3}"/>
                </a:ext>
              </a:extLst>
            </p:cNvPr>
            <p:cNvSpPr/>
            <p:nvPr/>
          </p:nvSpPr>
          <p:spPr>
            <a:xfrm rot="16200000">
              <a:off x="633449" y="4333119"/>
              <a:ext cx="219760" cy="358254"/>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11" name="直線矢印コネクタ 10">
              <a:extLst>
                <a:ext uri="{FF2B5EF4-FFF2-40B4-BE49-F238E27FC236}">
                  <a16:creationId xmlns:a16="http://schemas.microsoft.com/office/drawing/2014/main" id="{53AD9745-2D86-4AA6-A051-314C126AF2C7}"/>
                </a:ext>
              </a:extLst>
            </p:cNvPr>
            <p:cNvCxnSpPr>
              <a:cxnSpLocks/>
              <a:stCxn id="8" idx="2"/>
              <a:endCxn id="10" idx="1"/>
            </p:cNvCxnSpPr>
            <p:nvPr/>
          </p:nvCxnSpPr>
          <p:spPr>
            <a:xfrm rot="10800000">
              <a:off x="922458" y="4622123"/>
              <a:ext cx="711393" cy="512036"/>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24" name="フリーフォーム: 図形 23">
              <a:extLst>
                <a:ext uri="{FF2B5EF4-FFF2-40B4-BE49-F238E27FC236}">
                  <a16:creationId xmlns:a16="http://schemas.microsoft.com/office/drawing/2014/main" id="{BA4CD614-CAFF-4DDA-A329-F7FDB68F46AA}"/>
                </a:ext>
              </a:extLst>
            </p:cNvPr>
            <p:cNvSpPr/>
            <p:nvPr/>
          </p:nvSpPr>
          <p:spPr>
            <a:xfrm rot="16200000">
              <a:off x="633440" y="5566252"/>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64CAEB-05E8-4C7D-BBE9-59007320147E}"/>
                </a:ext>
              </a:extLst>
            </p:cNvPr>
            <p:cNvCxnSpPr>
              <a:cxnSpLocks/>
              <a:stCxn id="8" idx="2"/>
              <a:endCxn id="24" idx="0"/>
            </p:cNvCxnSpPr>
            <p:nvPr/>
          </p:nvCxnSpPr>
          <p:spPr>
            <a:xfrm rot="10800000" flipV="1">
              <a:off x="922447" y="5134162"/>
              <a:ext cx="711406" cy="5013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pic>
        <p:nvPicPr>
          <p:cNvPr id="32" name="図 31">
            <a:extLst>
              <a:ext uri="{FF2B5EF4-FFF2-40B4-BE49-F238E27FC236}">
                <a16:creationId xmlns:a16="http://schemas.microsoft.com/office/drawing/2014/main" id="{CC8E73B3-624F-4040-B8FB-9CB3B27ED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1048" y="5357834"/>
            <a:ext cx="1080000" cy="1080000"/>
          </a:xfrm>
          <a:prstGeom prst="rect">
            <a:avLst/>
          </a:prstGeom>
          <a:ln w="19050">
            <a:solidFill>
              <a:schemeClr val="tx1"/>
            </a:solidFill>
          </a:ln>
        </p:spPr>
      </p:pic>
      <p:pic>
        <p:nvPicPr>
          <p:cNvPr id="34" name="図 33">
            <a:extLst>
              <a:ext uri="{FF2B5EF4-FFF2-40B4-BE49-F238E27FC236}">
                <a16:creationId xmlns:a16="http://schemas.microsoft.com/office/drawing/2014/main" id="{66E270A9-6709-4631-92F8-0A1136549A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596745" y="3720972"/>
            <a:ext cx="1080000" cy="1080000"/>
          </a:xfrm>
          <a:prstGeom prst="rect">
            <a:avLst/>
          </a:prstGeom>
          <a:ln w="19050">
            <a:solidFill>
              <a:schemeClr val="tx1"/>
            </a:solidFill>
          </a:ln>
        </p:spPr>
      </p:pic>
      <p:cxnSp>
        <p:nvCxnSpPr>
          <p:cNvPr id="41" name="直線矢印コネクタ 40">
            <a:extLst>
              <a:ext uri="{FF2B5EF4-FFF2-40B4-BE49-F238E27FC236}">
                <a16:creationId xmlns:a16="http://schemas.microsoft.com/office/drawing/2014/main" id="{A67EF28F-BB51-46C1-B168-59328FB43958}"/>
              </a:ext>
            </a:extLst>
          </p:cNvPr>
          <p:cNvCxnSpPr>
            <a:cxnSpLocks/>
          </p:cNvCxnSpPr>
          <p:nvPr/>
        </p:nvCxnSpPr>
        <p:spPr>
          <a:xfrm rot="16200000" flipH="1">
            <a:off x="4982224"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grpSp>
        <p:nvGrpSpPr>
          <p:cNvPr id="60" name="グループ化 59">
            <a:extLst>
              <a:ext uri="{FF2B5EF4-FFF2-40B4-BE49-F238E27FC236}">
                <a16:creationId xmlns:a16="http://schemas.microsoft.com/office/drawing/2014/main" id="{6CBEC67C-73A3-48EA-83FA-9FFC33E8913B}"/>
              </a:ext>
            </a:extLst>
          </p:cNvPr>
          <p:cNvGrpSpPr/>
          <p:nvPr/>
        </p:nvGrpSpPr>
        <p:grpSpPr>
          <a:xfrm flipH="1">
            <a:off x="6719293" y="3720972"/>
            <a:ext cx="1405532" cy="2720544"/>
            <a:chOff x="6747867" y="3720972"/>
            <a:chExt cx="1405532" cy="2720544"/>
          </a:xfrm>
        </p:grpSpPr>
        <p:pic>
          <p:nvPicPr>
            <p:cNvPr id="45" name="図 44">
              <a:extLst>
                <a:ext uri="{FF2B5EF4-FFF2-40B4-BE49-F238E27FC236}">
                  <a16:creationId xmlns:a16="http://schemas.microsoft.com/office/drawing/2014/main" id="{B49C8334-6A65-4DAB-8222-F8A408E82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46" name="図 45">
              <a:extLst>
                <a:ext uri="{FF2B5EF4-FFF2-40B4-BE49-F238E27FC236}">
                  <a16:creationId xmlns:a16="http://schemas.microsoft.com/office/drawing/2014/main" id="{BA8D9120-DA92-4366-8C5C-3FBBEE2C67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47" name="直線矢印コネクタ 46">
              <a:extLst>
                <a:ext uri="{FF2B5EF4-FFF2-40B4-BE49-F238E27FC236}">
                  <a16:creationId xmlns:a16="http://schemas.microsoft.com/office/drawing/2014/main" id="{90A8B41A-6396-4CF0-97FE-80D7222D260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0" name="直線矢印コネクタ 49">
              <a:extLst>
                <a:ext uri="{FF2B5EF4-FFF2-40B4-BE49-F238E27FC236}">
                  <a16:creationId xmlns:a16="http://schemas.microsoft.com/office/drawing/2014/main" id="{9B5DE3A0-2893-437C-BD40-EBAB7F90F093}"/>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3" name="直線矢印コネクタ 52">
              <a:extLst>
                <a:ext uri="{FF2B5EF4-FFF2-40B4-BE49-F238E27FC236}">
                  <a16:creationId xmlns:a16="http://schemas.microsoft.com/office/drawing/2014/main" id="{2569958C-E62F-4FC2-91D8-59EEF2FBDA00}"/>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4" name="直線矢印コネクタ 53">
              <a:extLst>
                <a:ext uri="{FF2B5EF4-FFF2-40B4-BE49-F238E27FC236}">
                  <a16:creationId xmlns:a16="http://schemas.microsoft.com/office/drawing/2014/main" id="{C6C46ADF-78F9-4785-BEF7-0F626DC9B11F}"/>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6" name="直線矢印コネクタ 55">
              <a:extLst>
                <a:ext uri="{FF2B5EF4-FFF2-40B4-BE49-F238E27FC236}">
                  <a16:creationId xmlns:a16="http://schemas.microsoft.com/office/drawing/2014/main" id="{5A646463-9117-4029-AB83-9659AD7F2F6B}"/>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7" name="直線矢印コネクタ 56">
              <a:extLst>
                <a:ext uri="{FF2B5EF4-FFF2-40B4-BE49-F238E27FC236}">
                  <a16:creationId xmlns:a16="http://schemas.microsoft.com/office/drawing/2014/main" id="{0323D0E2-47C5-4790-A0B8-3C5FC0899B34}"/>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59" name="吹き出し: 線 58">
            <a:extLst>
              <a:ext uri="{FF2B5EF4-FFF2-40B4-BE49-F238E27FC236}">
                <a16:creationId xmlns:a16="http://schemas.microsoft.com/office/drawing/2014/main" id="{E657EAC2-A787-4DD3-B1DD-7AAA35854490}"/>
              </a:ext>
            </a:extLst>
          </p:cNvPr>
          <p:cNvSpPr/>
          <p:nvPr/>
        </p:nvSpPr>
        <p:spPr>
          <a:xfrm>
            <a:off x="6564192" y="3156050"/>
            <a:ext cx="1805943" cy="394953"/>
          </a:xfrm>
          <a:prstGeom prst="borderCallout1">
            <a:avLst>
              <a:gd name="adj1" fmla="val 101729"/>
              <a:gd name="adj2" fmla="val 20148"/>
              <a:gd name="adj3" fmla="val 171058"/>
              <a:gd name="adj4" fmla="val 17574"/>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位置を補正</a:t>
            </a:r>
          </a:p>
        </p:txBody>
      </p:sp>
      <p:grpSp>
        <p:nvGrpSpPr>
          <p:cNvPr id="14" name="グループ化 13">
            <a:extLst>
              <a:ext uri="{FF2B5EF4-FFF2-40B4-BE49-F238E27FC236}">
                <a16:creationId xmlns:a16="http://schemas.microsoft.com/office/drawing/2014/main" id="{F8A10B7C-E6D2-471C-833C-B872B250861D}"/>
              </a:ext>
            </a:extLst>
          </p:cNvPr>
          <p:cNvGrpSpPr/>
          <p:nvPr/>
        </p:nvGrpSpPr>
        <p:grpSpPr>
          <a:xfrm>
            <a:off x="353142" y="766902"/>
            <a:ext cx="8437716" cy="2114753"/>
            <a:chOff x="350857" y="828482"/>
            <a:chExt cx="8437716" cy="2114753"/>
          </a:xfrm>
        </p:grpSpPr>
        <p:sp>
          <p:nvSpPr>
            <p:cNvPr id="5" name="四角形: 角を丸くする 4">
              <a:extLst>
                <a:ext uri="{FF2B5EF4-FFF2-40B4-BE49-F238E27FC236}">
                  <a16:creationId xmlns:a16="http://schemas.microsoft.com/office/drawing/2014/main" id="{685D7CE9-CE7C-4F51-946D-BEE26F65756A}"/>
                </a:ext>
              </a:extLst>
            </p:cNvPr>
            <p:cNvSpPr/>
            <p:nvPr/>
          </p:nvSpPr>
          <p:spPr>
            <a:xfrm>
              <a:off x="404917" y="828482"/>
              <a:ext cx="8383656" cy="208072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grpSp>
          <p:nvGrpSpPr>
            <p:cNvPr id="12" name="グループ化 11">
              <a:extLst>
                <a:ext uri="{FF2B5EF4-FFF2-40B4-BE49-F238E27FC236}">
                  <a16:creationId xmlns:a16="http://schemas.microsoft.com/office/drawing/2014/main" id="{9052D386-7683-46BD-AA35-051EC25FF139}"/>
                </a:ext>
              </a:extLst>
            </p:cNvPr>
            <p:cNvGrpSpPr/>
            <p:nvPr/>
          </p:nvGrpSpPr>
          <p:grpSpPr>
            <a:xfrm>
              <a:off x="350857" y="1060225"/>
              <a:ext cx="7910675" cy="1883010"/>
              <a:chOff x="468985" y="1364926"/>
              <a:chExt cx="7518509" cy="1573316"/>
            </a:xfrm>
          </p:grpSpPr>
          <p:sp>
            <p:nvSpPr>
              <p:cNvPr id="9" name="テキスト ボックス 8">
                <a:extLst>
                  <a:ext uri="{FF2B5EF4-FFF2-40B4-BE49-F238E27FC236}">
                    <a16:creationId xmlns:a16="http://schemas.microsoft.com/office/drawing/2014/main" id="{9D9D164D-9693-45DB-90E8-5E167768803C}"/>
                  </a:ext>
                </a:extLst>
              </p:cNvPr>
              <p:cNvSpPr txBox="1"/>
              <p:nvPr/>
            </p:nvSpPr>
            <p:spPr>
              <a:xfrm>
                <a:off x="468985" y="1368582"/>
                <a:ext cx="3041374" cy="1569660"/>
              </a:xfrm>
              <a:prstGeom prst="rect">
                <a:avLst/>
              </a:prstGeom>
              <a:noFill/>
            </p:spPr>
            <p:txBody>
              <a:bodyPr wrap="square" rtlCol="0">
                <a:spAutoFit/>
              </a:bodyPr>
              <a:lstStyle/>
              <a:p>
                <a:pPr algn="r"/>
                <a:r>
                  <a:rPr kumimoji="1" lang="ja-JP" altLang="en-US" sz="2400" dirty="0"/>
                  <a:t>送信機の移動：</a:t>
                </a:r>
                <a:endParaRPr kumimoji="1" lang="en-US" altLang="ja-JP" sz="2400" dirty="0"/>
              </a:p>
              <a:p>
                <a:pPr algn="r"/>
                <a:endParaRPr kumimoji="1" lang="en-US" altLang="ja-JP" sz="2400" dirty="0"/>
              </a:p>
              <a:p>
                <a:pPr algn="r"/>
                <a:endParaRPr kumimoji="1" lang="en-US" altLang="ja-JP" sz="2400" dirty="0"/>
              </a:p>
              <a:p>
                <a:pPr algn="r"/>
                <a:r>
                  <a:rPr kumimoji="1" lang="ja-JP" altLang="en-US" sz="2400" dirty="0"/>
                  <a:t>少ない撮影枚数：</a:t>
                </a:r>
              </a:p>
            </p:txBody>
          </p:sp>
          <p:sp>
            <p:nvSpPr>
              <p:cNvPr id="30" name="テキスト ボックス 29">
                <a:extLst>
                  <a:ext uri="{FF2B5EF4-FFF2-40B4-BE49-F238E27FC236}">
                    <a16:creationId xmlns:a16="http://schemas.microsoft.com/office/drawing/2014/main" id="{34903165-53B3-4ED8-B099-DD672CE3A8F9}"/>
                  </a:ext>
                </a:extLst>
              </p:cNvPr>
              <p:cNvSpPr txBox="1"/>
              <p:nvPr/>
            </p:nvSpPr>
            <p:spPr>
              <a:xfrm>
                <a:off x="3299835" y="1364926"/>
                <a:ext cx="4687659" cy="1311502"/>
              </a:xfrm>
              <a:prstGeom prst="rect">
                <a:avLst/>
              </a:prstGeom>
              <a:noFill/>
            </p:spPr>
            <p:txBody>
              <a:bodyPr wrap="square" rtlCol="0">
                <a:spAutoFit/>
              </a:bodyPr>
              <a:lstStyle/>
              <a:p>
                <a:r>
                  <a:rPr kumimoji="1" lang="en-US" altLang="ja-JP" sz="2400" dirty="0"/>
                  <a:t>LED</a:t>
                </a:r>
                <a:r>
                  <a:rPr kumimoji="1" lang="ja-JP" altLang="en-US" sz="2400" dirty="0"/>
                  <a:t>送信機の位置を補正することで　　　先行研究を適用できる</a:t>
                </a:r>
              </a:p>
              <a:p>
                <a:endParaRPr kumimoji="1" lang="en-US" altLang="ja-JP" sz="2400" dirty="0"/>
              </a:p>
              <a:p>
                <a:r>
                  <a:rPr kumimoji="1" lang="ja-JP" altLang="en-US" sz="2400" dirty="0"/>
                  <a:t>高速度カメラを用いる</a:t>
                </a:r>
              </a:p>
            </p:txBody>
          </p:sp>
        </p:grpSp>
      </p:grpSp>
    </p:spTree>
    <p:extLst>
      <p:ext uri="{BB962C8B-B14F-4D97-AF65-F5344CB8AC3E}">
        <p14:creationId xmlns:p14="http://schemas.microsoft.com/office/powerpoint/2010/main" val="990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1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研究内容</a:t>
            </a:r>
            <a:endParaRPr lang="en-US" altLang="ja-JP" dirty="0"/>
          </a:p>
          <a:p>
            <a:r>
              <a:rPr lang="ja-JP" altLang="en-US" dirty="0"/>
              <a:t>アルゴリズム構築：捕捉・追尾アルゴリズムの検討 </a:t>
            </a:r>
            <a:endParaRPr lang="en-US" altLang="ja-JP" dirty="0"/>
          </a:p>
          <a:p>
            <a:r>
              <a:rPr lang="ja-JP" altLang="en-US" dirty="0"/>
              <a:t>通信性能評価：移動環境での通信実験</a:t>
            </a:r>
            <a:endParaRPr lang="en-US" altLang="ja-JP" dirty="0"/>
          </a:p>
          <a:p>
            <a:pPr lvl="1"/>
            <a:r>
              <a:rPr lang="ja-JP" altLang="en-US" dirty="0"/>
              <a:t>現在は低速</a:t>
            </a:r>
            <a:r>
              <a:rPr lang="en-US" altLang="ja-JP" dirty="0"/>
              <a:t>(10-30km/h)</a:t>
            </a:r>
            <a:r>
              <a:rPr lang="ja-JP" altLang="en-US" dirty="0"/>
              <a:t>で実験                                              　　　　　　            将来的には高速</a:t>
            </a:r>
            <a:r>
              <a:rPr lang="en-US" altLang="ja-JP" dirty="0"/>
              <a:t>(50-60km/h)</a:t>
            </a:r>
            <a:r>
              <a:rPr lang="ja-JP" altLang="en-US" dirty="0"/>
              <a:t>で実験</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497098"/>
            <a:ext cx="8148320" cy="83997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車両と側方の送信機との可視光通信を可能する</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1036403"/>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Tree>
    <p:extLst>
      <p:ext uri="{BB962C8B-B14F-4D97-AF65-F5344CB8AC3E}">
        <p14:creationId xmlns:p14="http://schemas.microsoft.com/office/powerpoint/2010/main" val="307445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D24B0-DF0F-47FA-973C-595F93BD6898}"/>
              </a:ext>
            </a:extLst>
          </p:cNvPr>
          <p:cNvSpPr>
            <a:spLocks noGrp="1"/>
          </p:cNvSpPr>
          <p:nvPr>
            <p:ph type="title"/>
          </p:nvPr>
        </p:nvSpPr>
        <p:spPr>
          <a:xfrm>
            <a:off x="254000" y="1"/>
            <a:ext cx="8261350" cy="681035"/>
          </a:xfrm>
        </p:spPr>
        <p:txBody>
          <a:bodyPr/>
          <a:lstStyle/>
          <a:p>
            <a:r>
              <a:rPr kumimoji="1" lang="ja-JP" altLang="en-US" dirty="0"/>
              <a:t>経過</a:t>
            </a:r>
          </a:p>
        </p:txBody>
      </p:sp>
      <p:sp>
        <p:nvSpPr>
          <p:cNvPr id="3" name="コンテンツ プレースホルダー 2">
            <a:extLst>
              <a:ext uri="{FF2B5EF4-FFF2-40B4-BE49-F238E27FC236}">
                <a16:creationId xmlns:a16="http://schemas.microsoft.com/office/drawing/2014/main" id="{51ED832F-6F5D-4261-9231-577189779A1E}"/>
              </a:ext>
            </a:extLst>
          </p:cNvPr>
          <p:cNvSpPr>
            <a:spLocks noGrp="1"/>
          </p:cNvSpPr>
          <p:nvPr>
            <p:ph idx="1"/>
          </p:nvPr>
        </p:nvSpPr>
        <p:spPr/>
        <p:txBody>
          <a:bodyPr/>
          <a:lstStyle/>
          <a:p>
            <a:r>
              <a:rPr lang="ja-JP" altLang="en-US" dirty="0"/>
              <a:t>修士</a:t>
            </a:r>
            <a:r>
              <a:rPr kumimoji="1" lang="ja-JP" altLang="en-US" dirty="0"/>
              <a:t>中間発表 </a:t>
            </a:r>
            <a:r>
              <a:rPr kumimoji="1" lang="en-US" altLang="ja-JP" dirty="0"/>
              <a:t>(12/1)</a:t>
            </a:r>
          </a:p>
          <a:p>
            <a:r>
              <a:rPr lang="en-US" altLang="ja-JP" dirty="0"/>
              <a:t>ICETC</a:t>
            </a:r>
            <a:r>
              <a:rPr lang="ja-JP" altLang="en-US" dirty="0"/>
              <a:t>発表 </a:t>
            </a:r>
            <a:r>
              <a:rPr lang="en-US" altLang="ja-JP" dirty="0"/>
              <a:t>(12/2)</a:t>
            </a:r>
            <a:endParaRPr kumimoji="1" lang="en-US" altLang="ja-JP" dirty="0"/>
          </a:p>
          <a:p>
            <a:endParaRPr kumimoji="1" lang="en-US" altLang="ja-JP" dirty="0"/>
          </a:p>
          <a:p>
            <a:r>
              <a:rPr kumimoji="1" lang="ja-JP" altLang="en-US" dirty="0"/>
              <a:t>捕捉手法の改善</a:t>
            </a:r>
            <a:endParaRPr kumimoji="1" lang="en-US" altLang="ja-JP" dirty="0"/>
          </a:p>
          <a:p>
            <a:pPr lvl="1"/>
            <a:r>
              <a:rPr lang="ja-JP" altLang="en-US" dirty="0"/>
              <a:t>撮影画像の捕捉を逆順に行った</a:t>
            </a:r>
            <a:endParaRPr lang="en-US" altLang="ja-JP" dirty="0"/>
          </a:p>
          <a:p>
            <a:pPr lvl="1"/>
            <a:endParaRPr kumimoji="1" lang="en-US" altLang="ja-JP" dirty="0"/>
          </a:p>
          <a:p>
            <a:r>
              <a:rPr lang="ja-JP" altLang="en-US" dirty="0"/>
              <a:t>捕捉した送信機からエラーフリーで復調した</a:t>
            </a:r>
            <a:endParaRPr kumimoji="1" lang="ja-JP" altLang="en-US" dirty="0"/>
          </a:p>
        </p:txBody>
      </p:sp>
      <p:sp>
        <p:nvSpPr>
          <p:cNvPr id="4" name="スライド番号プレースホルダー 3">
            <a:extLst>
              <a:ext uri="{FF2B5EF4-FFF2-40B4-BE49-F238E27FC236}">
                <a16:creationId xmlns:a16="http://schemas.microsoft.com/office/drawing/2014/main" id="{0CB54694-63DA-460E-B4E5-12AE71ABBBAD}"/>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6" name="四角形: 角を丸くする 5">
            <a:extLst>
              <a:ext uri="{FF2B5EF4-FFF2-40B4-BE49-F238E27FC236}">
                <a16:creationId xmlns:a16="http://schemas.microsoft.com/office/drawing/2014/main" id="{DC7AC7B6-1A61-493D-89FB-49E86D9B82B2}"/>
              </a:ext>
            </a:extLst>
          </p:cNvPr>
          <p:cNvSpPr/>
          <p:nvPr/>
        </p:nvSpPr>
        <p:spPr>
          <a:xfrm>
            <a:off x="563245" y="4691604"/>
            <a:ext cx="8017510" cy="1270233"/>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kumimoji="1" lang="ja-JP" altLang="en-US" sz="2800" dirty="0">
                <a:solidFill>
                  <a:schemeClr val="tx1"/>
                </a:solidFill>
              </a:rPr>
              <a:t>捕捉手法の詳細と改善結果</a:t>
            </a:r>
          </a:p>
        </p:txBody>
      </p:sp>
      <p:sp>
        <p:nvSpPr>
          <p:cNvPr id="7" name="テキスト ボックス 6">
            <a:extLst>
              <a:ext uri="{FF2B5EF4-FFF2-40B4-BE49-F238E27FC236}">
                <a16:creationId xmlns:a16="http://schemas.microsoft.com/office/drawing/2014/main" id="{B4AEBC70-4C18-43C9-8AA5-16B65AC568E2}"/>
              </a:ext>
            </a:extLst>
          </p:cNvPr>
          <p:cNvSpPr txBox="1"/>
          <p:nvPr/>
        </p:nvSpPr>
        <p:spPr>
          <a:xfrm>
            <a:off x="910234" y="4336847"/>
            <a:ext cx="1929468" cy="584775"/>
          </a:xfrm>
          <a:prstGeom prst="rect">
            <a:avLst/>
          </a:prstGeom>
          <a:solidFill>
            <a:schemeClr val="bg1"/>
          </a:solidFill>
        </p:spPr>
        <p:txBody>
          <a:bodyPr wrap="square" rtlCol="0">
            <a:spAutoFit/>
          </a:bodyPr>
          <a:lstStyle/>
          <a:p>
            <a:r>
              <a:rPr kumimoji="1" lang="ja-JP" altLang="en-US" sz="3200" dirty="0"/>
              <a:t>発表内容</a:t>
            </a:r>
          </a:p>
        </p:txBody>
      </p:sp>
    </p:spTree>
    <p:extLst>
      <p:ext uri="{BB962C8B-B14F-4D97-AF65-F5344CB8AC3E}">
        <p14:creationId xmlns:p14="http://schemas.microsoft.com/office/powerpoint/2010/main" val="70186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sp>
        <p:nvSpPr>
          <p:cNvPr id="5" name="正方形/長方形 4">
            <a:extLst>
              <a:ext uri="{FF2B5EF4-FFF2-40B4-BE49-F238E27FC236}">
                <a16:creationId xmlns:a16="http://schemas.microsoft.com/office/drawing/2014/main" id="{08E8B2E3-AC73-4EA6-9A74-D38C9C8DCC17}"/>
              </a:ext>
            </a:extLst>
          </p:cNvPr>
          <p:cNvSpPr/>
          <p:nvPr/>
        </p:nvSpPr>
        <p:spPr>
          <a:xfrm>
            <a:off x="4738845"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変調</a:t>
            </a:r>
          </a:p>
        </p:txBody>
      </p:sp>
      <p:sp>
        <p:nvSpPr>
          <p:cNvPr id="6" name="正方形/長方形 5">
            <a:extLst>
              <a:ext uri="{FF2B5EF4-FFF2-40B4-BE49-F238E27FC236}">
                <a16:creationId xmlns:a16="http://schemas.microsoft.com/office/drawing/2014/main" id="{156A652B-4D8F-4990-98D6-8C2CAAEEDA32}"/>
              </a:ext>
            </a:extLst>
          </p:cNvPr>
          <p:cNvSpPr/>
          <p:nvPr/>
        </p:nvSpPr>
        <p:spPr>
          <a:xfrm>
            <a:off x="2739357" y="1170898"/>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7" name="正方形/長方形 6">
            <a:extLst>
              <a:ext uri="{FF2B5EF4-FFF2-40B4-BE49-F238E27FC236}">
                <a16:creationId xmlns:a16="http://schemas.microsoft.com/office/drawing/2014/main" id="{DE419F21-4371-4D35-B1C5-14BDFE2CDCF9}"/>
              </a:ext>
            </a:extLst>
          </p:cNvPr>
          <p:cNvSpPr/>
          <p:nvPr/>
        </p:nvSpPr>
        <p:spPr>
          <a:xfrm>
            <a:off x="6629927" y="3158107"/>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9" name="正方形/長方形 8">
            <a:extLst>
              <a:ext uri="{FF2B5EF4-FFF2-40B4-BE49-F238E27FC236}">
                <a16:creationId xmlns:a16="http://schemas.microsoft.com/office/drawing/2014/main" id="{618CE046-E969-4E44-9A9B-60EB92AEA823}"/>
              </a:ext>
            </a:extLst>
          </p:cNvPr>
          <p:cNvSpPr/>
          <p:nvPr/>
        </p:nvSpPr>
        <p:spPr>
          <a:xfrm>
            <a:off x="6738333"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10" name="正方形/長方形 9">
            <a:extLst>
              <a:ext uri="{FF2B5EF4-FFF2-40B4-BE49-F238E27FC236}">
                <a16:creationId xmlns:a16="http://schemas.microsoft.com/office/drawing/2014/main" id="{9D811511-4E22-4C69-8F39-52D39BBD5D6F}"/>
              </a:ext>
            </a:extLst>
          </p:cNvPr>
          <p:cNvSpPr/>
          <p:nvPr/>
        </p:nvSpPr>
        <p:spPr>
          <a:xfrm>
            <a:off x="625367"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a:off x="2630951"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a:off x="4630439"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3" name="直線矢印コネクタ 12">
            <a:extLst>
              <a:ext uri="{FF2B5EF4-FFF2-40B4-BE49-F238E27FC236}">
                <a16:creationId xmlns:a16="http://schemas.microsoft.com/office/drawing/2014/main" id="{BA3E81CE-39CB-47A5-9602-0698FBA635F9}"/>
              </a:ext>
            </a:extLst>
          </p:cNvPr>
          <p:cNvCxnSpPr>
            <a:stCxn id="6" idx="3"/>
            <a:endCxn id="5" idx="1"/>
          </p:cNvCxnSpPr>
          <p:nvPr/>
        </p:nvCxnSpPr>
        <p:spPr>
          <a:xfrm>
            <a:off x="4354797" y="15061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6AB57BE-BAC8-430B-971F-4E0A453275C1}"/>
              </a:ext>
            </a:extLst>
          </p:cNvPr>
          <p:cNvCxnSpPr/>
          <p:nvPr/>
        </p:nvCxnSpPr>
        <p:spPr>
          <a:xfrm>
            <a:off x="6354285" y="1506940"/>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flipH="1">
            <a:off x="2240807" y="34933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flipH="1">
            <a:off x="6245879"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flipH="1">
            <a:off x="4240295"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a:off x="4529855" y="3075522"/>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a:off x="2411709" y="3913589"/>
            <a:ext cx="5257585" cy="1142772"/>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142772">
                <a:moveTo>
                  <a:pt x="0" y="329269"/>
                </a:moveTo>
                <a:lnTo>
                  <a:pt x="3337134" y="324014"/>
                </a:lnTo>
                <a:lnTo>
                  <a:pt x="3639928" y="0"/>
                </a:lnTo>
                <a:lnTo>
                  <a:pt x="3942845" y="324014"/>
                </a:lnTo>
                <a:lnTo>
                  <a:pt x="6400800" y="329269"/>
                </a:lnTo>
                <a:lnTo>
                  <a:pt x="6400800" y="464853"/>
                </a:lnTo>
                <a:lnTo>
                  <a:pt x="6400800" y="464853"/>
                </a:lnTo>
                <a:lnTo>
                  <a:pt x="6400800" y="668229"/>
                </a:lnTo>
                <a:lnTo>
                  <a:pt x="6400800" y="1142772"/>
                </a:lnTo>
                <a:lnTo>
                  <a:pt x="5334000" y="1142772"/>
                </a:lnTo>
                <a:lnTo>
                  <a:pt x="3733800" y="1142772"/>
                </a:lnTo>
                <a:lnTo>
                  <a:pt x="3733800" y="1142772"/>
                </a:lnTo>
                <a:lnTo>
                  <a:pt x="0" y="1142772"/>
                </a:lnTo>
                <a:lnTo>
                  <a:pt x="0" y="668229"/>
                </a:lnTo>
                <a:lnTo>
                  <a:pt x="0" y="464853"/>
                </a:lnTo>
                <a:lnTo>
                  <a:pt x="0" y="464853"/>
                </a:lnTo>
                <a:lnTo>
                  <a:pt x="0" y="329269"/>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a:off x="4813529" y="4310297"/>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a:off x="2807950" y="430544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flipH="1">
            <a:off x="2417806"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flipH="1">
            <a:off x="4417294" y="464031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627EFD5-26A0-4506-9317-A80194CB611A}"/>
              </a:ext>
            </a:extLst>
          </p:cNvPr>
          <p:cNvSpPr/>
          <p:nvPr/>
        </p:nvSpPr>
        <p:spPr>
          <a:xfrm>
            <a:off x="6772837" y="2160537"/>
            <a:ext cx="1549186"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cxnSp>
        <p:nvCxnSpPr>
          <p:cNvPr id="25" name="直線矢印コネクタ 24">
            <a:extLst>
              <a:ext uri="{FF2B5EF4-FFF2-40B4-BE49-F238E27FC236}">
                <a16:creationId xmlns:a16="http://schemas.microsoft.com/office/drawing/2014/main" id="{00F8B9D5-D900-4F2B-83DE-1F691CF1E6C0}"/>
              </a:ext>
            </a:extLst>
          </p:cNvPr>
          <p:cNvCxnSpPr>
            <a:cxnSpLocks/>
            <a:stCxn id="9" idx="2"/>
            <a:endCxn id="24" idx="0"/>
          </p:cNvCxnSpPr>
          <p:nvPr/>
        </p:nvCxnSpPr>
        <p:spPr>
          <a:xfrm>
            <a:off x="7546053" y="1841866"/>
            <a:ext cx="1377" cy="31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DED8E6E-2475-446F-BBB4-91C0BCBCAB6F}"/>
              </a:ext>
            </a:extLst>
          </p:cNvPr>
          <p:cNvCxnSpPr>
            <a:cxnSpLocks/>
            <a:stCxn id="24" idx="2"/>
            <a:endCxn id="7" idx="0"/>
          </p:cNvCxnSpPr>
          <p:nvPr/>
        </p:nvCxnSpPr>
        <p:spPr>
          <a:xfrm>
            <a:off x="7547430" y="2831098"/>
            <a:ext cx="2300" cy="327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flipH="1">
            <a:off x="7272687"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9FA494BE-A4FA-4C11-8CD5-5329810C0206}"/>
              </a:ext>
            </a:extLst>
          </p:cNvPr>
          <p:cNvSpPr/>
          <p:nvPr/>
        </p:nvSpPr>
        <p:spPr>
          <a:xfrm>
            <a:off x="2576887" y="1000360"/>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1CB27D4D-B70A-4C9B-B692-14A633113375}"/>
              </a:ext>
            </a:extLst>
          </p:cNvPr>
          <p:cNvSpPr/>
          <p:nvPr/>
        </p:nvSpPr>
        <p:spPr>
          <a:xfrm>
            <a:off x="457655" y="2991287"/>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2751703"/>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2812934" y="768162"/>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
        <p:nvSpPr>
          <p:cNvPr id="32" name="コンテンツ プレースホルダー 2">
            <a:extLst>
              <a:ext uri="{FF2B5EF4-FFF2-40B4-BE49-F238E27FC236}">
                <a16:creationId xmlns:a16="http://schemas.microsoft.com/office/drawing/2014/main" id="{1A4D1971-5A59-443A-A035-BDC4DEDF0429}"/>
              </a:ext>
            </a:extLst>
          </p:cNvPr>
          <p:cNvSpPr>
            <a:spLocks noGrp="1"/>
          </p:cNvSpPr>
          <p:nvPr>
            <p:ph idx="1"/>
          </p:nvPr>
        </p:nvSpPr>
        <p:spPr>
          <a:xfrm>
            <a:off x="258793" y="5288504"/>
            <a:ext cx="8626415" cy="1343068"/>
          </a:xfrm>
        </p:spPr>
        <p:txBody>
          <a:bodyPr/>
          <a:lstStyle/>
          <a:p>
            <a:r>
              <a:rPr lang="ja-JP" altLang="en-US" dirty="0"/>
              <a:t>送信機の捕捉＆追尾手法</a:t>
            </a:r>
            <a:endParaRPr lang="en-US" altLang="ja-JP" dirty="0"/>
          </a:p>
          <a:p>
            <a:pPr lvl="1"/>
            <a:r>
              <a:rPr lang="ja-JP" altLang="en-US" dirty="0"/>
              <a:t>撮影画像の</a:t>
            </a:r>
            <a:r>
              <a:rPr lang="ja-JP" altLang="en-US" b="1" dirty="0"/>
              <a:t>空間勾配</a:t>
            </a:r>
            <a:r>
              <a:rPr lang="ja-JP" altLang="en-US" dirty="0"/>
              <a:t>と</a:t>
            </a:r>
            <a:r>
              <a:rPr lang="ja-JP" altLang="en-US" b="1" dirty="0"/>
              <a:t>時間勾配</a:t>
            </a:r>
            <a:r>
              <a:rPr lang="ja-JP" altLang="en-US" dirty="0"/>
              <a:t>を算出し，　　　　　　　　　　　　　　複数のフレームで平均を取る</a:t>
            </a:r>
            <a:endParaRPr lang="en-US" altLang="ja-JP" dirty="0"/>
          </a:p>
        </p:txBody>
      </p:sp>
    </p:spTree>
    <p:extLst>
      <p:ext uri="{BB962C8B-B14F-4D97-AF65-F5344CB8AC3E}">
        <p14:creationId xmlns:p14="http://schemas.microsoft.com/office/powerpoint/2010/main" val="3855791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a:xfrm>
            <a:off x="254000" y="1"/>
            <a:ext cx="8261350" cy="681035"/>
          </a:xfrm>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382249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図 64">
            <a:extLst>
              <a:ext uri="{FF2B5EF4-FFF2-40B4-BE49-F238E27FC236}">
                <a16:creationId xmlns:a16="http://schemas.microsoft.com/office/drawing/2014/main" id="{F7EDFF2A-A5A9-4746-884A-5967C219A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815" y="3942920"/>
            <a:ext cx="3748858" cy="1537617"/>
          </a:xfrm>
          <a:prstGeom prst="rect">
            <a:avLst/>
          </a:prstGeom>
        </p:spPr>
      </p:pic>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7884395" y="4401868"/>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6915370" y="336700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cxnSp>
        <p:nvCxnSpPr>
          <p:cNvPr id="43" name="直線矢印コネクタ 42">
            <a:extLst>
              <a:ext uri="{FF2B5EF4-FFF2-40B4-BE49-F238E27FC236}">
                <a16:creationId xmlns:a16="http://schemas.microsoft.com/office/drawing/2014/main" id="{8F2D81F2-64E9-403C-86F4-AE790BFD5143}"/>
              </a:ext>
            </a:extLst>
          </p:cNvPr>
          <p:cNvCxnSpPr>
            <a:cxnSpLocks/>
          </p:cNvCxnSpPr>
          <p:nvPr/>
        </p:nvCxnSpPr>
        <p:spPr>
          <a:xfrm flipV="1">
            <a:off x="4654565" y="3668455"/>
            <a:ext cx="0" cy="184686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3C202AE-4991-44D7-A233-0BEBDE2ABDD3}"/>
              </a:ext>
            </a:extLst>
          </p:cNvPr>
          <p:cNvCxnSpPr>
            <a:cxnSpLocks/>
          </p:cNvCxnSpPr>
          <p:nvPr/>
        </p:nvCxnSpPr>
        <p:spPr>
          <a:xfrm>
            <a:off x="4654752" y="5504689"/>
            <a:ext cx="405100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676FC81-E074-4262-A6A5-975D201427C8}"/>
              </a:ext>
            </a:extLst>
          </p:cNvPr>
          <p:cNvSpPr txBox="1"/>
          <p:nvPr/>
        </p:nvSpPr>
        <p:spPr>
          <a:xfrm>
            <a:off x="8012302" y="5568060"/>
            <a:ext cx="932120" cy="369332"/>
          </a:xfrm>
          <a:prstGeom prst="rect">
            <a:avLst/>
          </a:prstGeom>
          <a:noFill/>
        </p:spPr>
        <p:txBody>
          <a:bodyPr wrap="square" rtlCol="0">
            <a:spAutoFit/>
          </a:bodyPr>
          <a:lstStyle/>
          <a:p>
            <a:r>
              <a:rPr kumimoji="1" lang="en-US" altLang="ja-JP" dirty="0"/>
              <a:t>x [pixel]</a:t>
            </a:r>
            <a:endParaRPr kumimoji="1" lang="ja-JP" altLang="en-US" dirty="0"/>
          </a:p>
        </p:txBody>
      </p:sp>
      <p:cxnSp>
        <p:nvCxnSpPr>
          <p:cNvPr id="48" name="直線矢印コネクタ 47">
            <a:extLst>
              <a:ext uri="{FF2B5EF4-FFF2-40B4-BE49-F238E27FC236}">
                <a16:creationId xmlns:a16="http://schemas.microsoft.com/office/drawing/2014/main" id="{72249093-FA21-4A4A-B46B-4043E0BEE949}"/>
              </a:ext>
            </a:extLst>
          </p:cNvPr>
          <p:cNvCxnSpPr>
            <a:cxnSpLocks/>
          </p:cNvCxnSpPr>
          <p:nvPr/>
        </p:nvCxnSpPr>
        <p:spPr>
          <a:xfrm flipV="1">
            <a:off x="7129116" y="3662237"/>
            <a:ext cx="140631" cy="281258"/>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特徴量の調査</a:t>
            </a:r>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48482" y="6105912"/>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1151276" y="6101460"/>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x,y,t</a:t>
            </a:r>
            <a:r>
              <a:rPr kumimoji="0" lang="en-US" altLang="ja-JP" dirty="0">
                <a:latin typeface="Arial" panose="020B0604020202020204" pitchFamily="34" charset="0"/>
                <a:sym typeface="HG明朝B" panose="02020809000000000000" pitchFamily="17" charset="-128"/>
              </a:rPr>
              <a:t>)</a:t>
            </a:r>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4818157" y="4994015"/>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51" name="テキスト ボックス 50">
            <a:extLst>
              <a:ext uri="{FF2B5EF4-FFF2-40B4-BE49-F238E27FC236}">
                <a16:creationId xmlns:a16="http://schemas.microsoft.com/office/drawing/2014/main" id="{F1E75D01-0955-4CD8-8906-5EA5DD68BD8A}"/>
              </a:ext>
            </a:extLst>
          </p:cNvPr>
          <p:cNvSpPr txBox="1"/>
          <p:nvPr/>
        </p:nvSpPr>
        <p:spPr>
          <a:xfrm>
            <a:off x="4367786" y="3278355"/>
            <a:ext cx="1257300" cy="369332"/>
          </a:xfrm>
          <a:prstGeom prst="rect">
            <a:avLst/>
          </a:prstGeom>
          <a:noFill/>
        </p:spPr>
        <p:txBody>
          <a:bodyPr wrap="square" rtlCol="0">
            <a:spAutoFit/>
          </a:bodyPr>
          <a:lstStyle/>
          <a:p>
            <a:r>
              <a:rPr kumimoji="1" lang="en-US" altLang="ja-JP" dirty="0"/>
              <a:t>t [frame]</a:t>
            </a:r>
            <a:endParaRPr kumimoji="1" lang="ja-JP" altLang="en-US" dirty="0"/>
          </a:p>
        </p:txBody>
      </p:sp>
      <p:grpSp>
        <p:nvGrpSpPr>
          <p:cNvPr id="5" name="グループ化 4">
            <a:extLst>
              <a:ext uri="{FF2B5EF4-FFF2-40B4-BE49-F238E27FC236}">
                <a16:creationId xmlns:a16="http://schemas.microsoft.com/office/drawing/2014/main" id="{1C36A571-E7DA-4878-989F-300E15DBEA5F}"/>
              </a:ext>
            </a:extLst>
          </p:cNvPr>
          <p:cNvGrpSpPr>
            <a:grpSpLocks noChangeAspect="1"/>
          </p:cNvGrpSpPr>
          <p:nvPr/>
        </p:nvGrpSpPr>
        <p:grpSpPr>
          <a:xfrm>
            <a:off x="1104665" y="2922447"/>
            <a:ext cx="2959319" cy="3014945"/>
            <a:chOff x="364289" y="1570642"/>
            <a:chExt cx="4139973" cy="4217792"/>
          </a:xfrm>
        </p:grpSpPr>
        <p:pic>
          <p:nvPicPr>
            <p:cNvPr id="40" name="図 39">
              <a:extLst>
                <a:ext uri="{FF2B5EF4-FFF2-40B4-BE49-F238E27FC236}">
                  <a16:creationId xmlns:a16="http://schemas.microsoft.com/office/drawing/2014/main" id="{06103FB0-0814-4B05-921F-1283AE75E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9" name="図 48">
              <a:extLst>
                <a:ext uri="{FF2B5EF4-FFF2-40B4-BE49-F238E27FC236}">
                  <a16:creationId xmlns:a16="http://schemas.microsoft.com/office/drawing/2014/main" id="{6318A9B5-7F1E-432B-A6F8-82700506B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50" name="図 49">
              <a:extLst>
                <a:ext uri="{FF2B5EF4-FFF2-40B4-BE49-F238E27FC236}">
                  <a16:creationId xmlns:a16="http://schemas.microsoft.com/office/drawing/2014/main" id="{3898F03A-E624-4D31-B25B-88094CD87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2" name="図 51">
              <a:extLst>
                <a:ext uri="{FF2B5EF4-FFF2-40B4-BE49-F238E27FC236}">
                  <a16:creationId xmlns:a16="http://schemas.microsoft.com/office/drawing/2014/main" id="{C46206BA-CAC5-4931-BBBE-19677F88A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3" name="直線矢印コネクタ 52">
              <a:extLst>
                <a:ext uri="{FF2B5EF4-FFF2-40B4-BE49-F238E27FC236}">
                  <a16:creationId xmlns:a16="http://schemas.microsoft.com/office/drawing/2014/main" id="{72DEE817-8299-4B3D-98D3-88A4903F3937}"/>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3BBB874-5099-49F6-98B2-734B1EF99ECC}"/>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A59C121-1FAC-41ED-BCDB-C00E857CC598}"/>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323641C8-3625-4F77-8CB8-94586A3DF26B}"/>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D66EA46-D93B-49C6-A17A-E84D16CF23F2}"/>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CB1EDB5-3C11-496B-953A-E678C0669440}"/>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B45FB73B-B93F-4996-959E-E841CD101F8E}"/>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04C6F8C2-E893-43C0-801B-2531471F6568}"/>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AEF0B7A-CB1B-4F4E-A91D-555CF2281943}"/>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テキスト ボックス 61">
            <a:extLst>
              <a:ext uri="{FF2B5EF4-FFF2-40B4-BE49-F238E27FC236}">
                <a16:creationId xmlns:a16="http://schemas.microsoft.com/office/drawing/2014/main" id="{E015F25E-EA48-4B5E-A0DA-9A2023AE59AF}"/>
              </a:ext>
            </a:extLst>
          </p:cNvPr>
          <p:cNvSpPr txBox="1"/>
          <p:nvPr/>
        </p:nvSpPr>
        <p:spPr>
          <a:xfrm>
            <a:off x="2806684" y="2705525"/>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63" name="テキスト ボックス 62">
            <a:extLst>
              <a:ext uri="{FF2B5EF4-FFF2-40B4-BE49-F238E27FC236}">
                <a16:creationId xmlns:a16="http://schemas.microsoft.com/office/drawing/2014/main" id="{60CFBDD0-D116-4BAA-8973-4513326E57C2}"/>
              </a:ext>
            </a:extLst>
          </p:cNvPr>
          <p:cNvSpPr txBox="1"/>
          <p:nvPr/>
        </p:nvSpPr>
        <p:spPr>
          <a:xfrm>
            <a:off x="2969274" y="5578435"/>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64" name="テキスト ボックス 63">
            <a:extLst>
              <a:ext uri="{FF2B5EF4-FFF2-40B4-BE49-F238E27FC236}">
                <a16:creationId xmlns:a16="http://schemas.microsoft.com/office/drawing/2014/main" id="{7EB55F72-30AC-497F-BB1F-D719E0313766}"/>
              </a:ext>
            </a:extLst>
          </p:cNvPr>
          <p:cNvSpPr txBox="1"/>
          <p:nvPr/>
        </p:nvSpPr>
        <p:spPr>
          <a:xfrm>
            <a:off x="605639" y="3229987"/>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67" name="テキスト ボックス 66">
            <a:extLst>
              <a:ext uri="{FF2B5EF4-FFF2-40B4-BE49-F238E27FC236}">
                <a16:creationId xmlns:a16="http://schemas.microsoft.com/office/drawing/2014/main" id="{2279DBA7-CBB5-44CC-9AC1-9A2681C1EC26}"/>
              </a:ext>
            </a:extLst>
          </p:cNvPr>
          <p:cNvSpPr txBox="1"/>
          <p:nvPr/>
        </p:nvSpPr>
        <p:spPr>
          <a:xfrm>
            <a:off x="3595494" y="4173411"/>
            <a:ext cx="681358" cy="369332"/>
          </a:xfrm>
          <a:prstGeom prst="rect">
            <a:avLst/>
          </a:prstGeom>
          <a:noFill/>
        </p:spPr>
        <p:txBody>
          <a:bodyPr wrap="square" rtlCol="0">
            <a:spAutoFit/>
          </a:bodyPr>
          <a:lstStyle/>
          <a:p>
            <a:r>
              <a:rPr kumimoji="1" lang="en-US" altLang="ja-JP" dirty="0"/>
              <a:t>y=n</a:t>
            </a:r>
            <a:endParaRPr kumimoji="1" lang="ja-JP" altLang="en-US" dirty="0"/>
          </a:p>
        </p:txBody>
      </p:sp>
      <p:sp>
        <p:nvSpPr>
          <p:cNvPr id="66" name="平行四辺形 65">
            <a:extLst>
              <a:ext uri="{FF2B5EF4-FFF2-40B4-BE49-F238E27FC236}">
                <a16:creationId xmlns:a16="http://schemas.microsoft.com/office/drawing/2014/main" id="{AD8026BF-570B-40C6-9C1D-A91C98D32219}"/>
              </a:ext>
            </a:extLst>
          </p:cNvPr>
          <p:cNvSpPr/>
          <p:nvPr/>
        </p:nvSpPr>
        <p:spPr>
          <a:xfrm flipH="1">
            <a:off x="4591934" y="3942895"/>
            <a:ext cx="3966359" cy="1537617"/>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テキスト ボックス 35">
            <a:extLst>
              <a:ext uri="{FF2B5EF4-FFF2-40B4-BE49-F238E27FC236}">
                <a16:creationId xmlns:a16="http://schemas.microsoft.com/office/drawing/2014/main" id="{92A25EDF-CD6B-4FE8-94A0-A1E00B97E3F3}"/>
              </a:ext>
            </a:extLst>
          </p:cNvPr>
          <p:cNvSpPr txBox="1"/>
          <p:nvPr/>
        </p:nvSpPr>
        <p:spPr>
          <a:xfrm>
            <a:off x="7472582" y="403860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4790892" y="5042601"/>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Tree>
    <p:extLst>
      <p:ext uri="{BB962C8B-B14F-4D97-AF65-F5344CB8AC3E}">
        <p14:creationId xmlns:p14="http://schemas.microsoft.com/office/powerpoint/2010/main" val="33755212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19733</TotalTime>
  <Words>2338</Words>
  <Application>Microsoft Office PowerPoint</Application>
  <PresentationFormat>画面に合わせる (4:3)</PresentationFormat>
  <Paragraphs>423</Paragraphs>
  <Slides>34</Slides>
  <Notes>6</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34</vt:i4>
      </vt:variant>
    </vt:vector>
  </HeadingPairs>
  <TitlesOfParts>
    <vt:vector size="42" baseType="lpstr">
      <vt:lpstr>游ゴシック</vt:lpstr>
      <vt:lpstr>Arial</vt:lpstr>
      <vt:lpstr>Calibri</vt:lpstr>
      <vt:lpstr>Calibri Light</vt:lpstr>
      <vt:lpstr>Cambria Math</vt:lpstr>
      <vt:lpstr>Verdana</vt:lpstr>
      <vt:lpstr>Wingdings</vt:lpstr>
      <vt:lpstr>Office テーマ</vt:lpstr>
      <vt:lpstr>移動する送信光源を 追尾するアルゴリズムの 構築と実験</vt:lpstr>
      <vt:lpstr>研究背景：可視光通信</vt:lpstr>
      <vt:lpstr>ITS可視光通信の研究動向</vt:lpstr>
      <vt:lpstr>研究課題</vt:lpstr>
      <vt:lpstr>研究目的と内容</vt:lpstr>
      <vt:lpstr>経過</vt:lpstr>
      <vt:lpstr>可視光通信のシステムモデル</vt:lpstr>
      <vt:lpstr>空間-時間勾配</vt:lpstr>
      <vt:lpstr>特徴量の調査</vt:lpstr>
      <vt:lpstr>捕捉手法の手順</vt:lpstr>
      <vt:lpstr>捕捉手法の手順</vt:lpstr>
      <vt:lpstr>各撮影画像の空間-時間勾配を算出(従来手法)</vt:lpstr>
      <vt:lpstr>各撮影画像の空間-時間勾配を算出(提案手法)</vt:lpstr>
      <vt:lpstr>1.各撮影画像の空間-時間勾配を算出</vt:lpstr>
      <vt:lpstr>捕捉手法の手順</vt:lpstr>
      <vt:lpstr>2. 撮影画像をLEDが重なるよう位置補正</vt:lpstr>
      <vt:lpstr>捕捉手法の手順</vt:lpstr>
      <vt:lpstr>3.閾値による二値化を行い捕捉</vt:lpstr>
      <vt:lpstr>捕捉手法の改善</vt:lpstr>
      <vt:lpstr>捕捉手法改善結果</vt:lpstr>
      <vt:lpstr>まとめと課題</vt:lpstr>
      <vt:lpstr>今後の展望</vt:lpstr>
      <vt:lpstr>ご清聴ありがとうございました</vt:lpstr>
      <vt:lpstr>発表の振り返り</vt:lpstr>
      <vt:lpstr>捕捉スライド</vt:lpstr>
      <vt:lpstr>実験内容</vt:lpstr>
      <vt:lpstr>実験風景</vt:lpstr>
      <vt:lpstr>先行研究：特徴量の調査</vt:lpstr>
      <vt:lpstr>先行研究：LEDアレイ捕捉結果</vt:lpstr>
      <vt:lpstr>空間-時間勾配</vt:lpstr>
      <vt:lpstr>空間-時間勾配の導出</vt:lpstr>
      <vt:lpstr>LED及び背景の時間-空間勾配散布図の作成</vt:lpstr>
      <vt:lpstr>LED捕捉成功率と平均フレーム数の関係</vt:lpstr>
      <vt:lpstr>今後の展開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中村 建翔</cp:lastModifiedBy>
  <cp:revision>52</cp:revision>
  <dcterms:created xsi:type="dcterms:W3CDTF">2021-06-04T04:13:52Z</dcterms:created>
  <dcterms:modified xsi:type="dcterms:W3CDTF">2021-12-24T02:22:05Z</dcterms:modified>
</cp:coreProperties>
</file>